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2"/>
  </p:notesMasterIdLst>
  <p:sldIdLst>
    <p:sldId id="859" r:id="rId3"/>
    <p:sldId id="1139" r:id="rId4"/>
    <p:sldId id="1200" r:id="rId5"/>
    <p:sldId id="1152" r:id="rId6"/>
    <p:sldId id="1153" r:id="rId7"/>
    <p:sldId id="1201" r:id="rId8"/>
    <p:sldId id="1160" r:id="rId9"/>
    <p:sldId id="1161" r:id="rId10"/>
    <p:sldId id="1162" r:id="rId11"/>
    <p:sldId id="1163" r:id="rId12"/>
    <p:sldId id="1202" r:id="rId13"/>
    <p:sldId id="1203" r:id="rId14"/>
    <p:sldId id="1172" r:id="rId15"/>
    <p:sldId id="1204" r:id="rId16"/>
    <p:sldId id="1177" r:id="rId17"/>
    <p:sldId id="1178" r:id="rId18"/>
    <p:sldId id="1180" r:id="rId19"/>
    <p:sldId id="1205" r:id="rId20"/>
    <p:sldId id="1183" r:id="rId21"/>
    <p:sldId id="1184" r:id="rId22"/>
    <p:sldId id="1206" r:id="rId23"/>
    <p:sldId id="1207" r:id="rId24"/>
    <p:sldId id="1208" r:id="rId25"/>
    <p:sldId id="1209" r:id="rId26"/>
    <p:sldId id="1186" r:id="rId27"/>
    <p:sldId id="1197" r:id="rId28"/>
    <p:sldId id="1210" r:id="rId29"/>
    <p:sldId id="1211" r:id="rId30"/>
    <p:sldId id="1212" r:id="rId31"/>
    <p:sldId id="1213" r:id="rId32"/>
    <p:sldId id="1214" r:id="rId33"/>
    <p:sldId id="1215" r:id="rId34"/>
    <p:sldId id="1216" r:id="rId35"/>
    <p:sldId id="1198" r:id="rId36"/>
    <p:sldId id="1217" r:id="rId37"/>
    <p:sldId id="1218" r:id="rId38"/>
    <p:sldId id="1219" r:id="rId39"/>
    <p:sldId id="1220" r:id="rId40"/>
    <p:sldId id="1189" r:id="rId41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F2E7"/>
    <a:srgbClr val="00AEEF"/>
    <a:srgbClr val="D8ECDD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456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5" Type="http://schemas.openxmlformats.org/officeDocument/2006/relationships/tableStyles" Target="tableStyles.xml"/><Relationship Id="rId44" Type="http://schemas.openxmlformats.org/officeDocument/2006/relationships/viewProps" Target="viewProps.xml"/><Relationship Id="rId43" Type="http://schemas.openxmlformats.org/officeDocument/2006/relationships/presProps" Target="presProps.xml"/><Relationship Id="rId42" Type="http://schemas.openxmlformats.org/officeDocument/2006/relationships/notesMaster" Target="notesMasters/notesMaster1.xml"/><Relationship Id="rId41" Type="http://schemas.openxmlformats.org/officeDocument/2006/relationships/slide" Target="slides/slide39.xml"/><Relationship Id="rId40" Type="http://schemas.openxmlformats.org/officeDocument/2006/relationships/slide" Target="slides/slide38.xml"/><Relationship Id="rId4" Type="http://schemas.openxmlformats.org/officeDocument/2006/relationships/slide" Target="slides/slide2.xml"/><Relationship Id="rId39" Type="http://schemas.openxmlformats.org/officeDocument/2006/relationships/slide" Target="slides/slide37.xml"/><Relationship Id="rId38" Type="http://schemas.openxmlformats.org/officeDocument/2006/relationships/slide" Target="slides/slide36.xml"/><Relationship Id="rId37" Type="http://schemas.openxmlformats.org/officeDocument/2006/relationships/slide" Target="slides/slide35.xml"/><Relationship Id="rId36" Type="http://schemas.openxmlformats.org/officeDocument/2006/relationships/slide" Target="slides/slide34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2" name="文本框 1"/>
          <p:cNvSpPr txBox="1"/>
          <p:nvPr userDrawn="1"/>
        </p:nvSpPr>
        <p:spPr>
          <a:xfrm>
            <a:off x="4006974" y="-27384"/>
            <a:ext cx="79208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实验班全程提优训练 高中</a:t>
            </a:r>
            <a:r>
              <a:rPr lang="zh-CN" altLang="en-US" sz="200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化学 </a:t>
            </a: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必修</a:t>
            </a:r>
            <a:r>
              <a:rPr lang="en-US" altLang="zh-CN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第二册 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26.png"/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3.png"/><Relationship Id="rId1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1.png"/><Relationship Id="rId1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5.png"/><Relationship Id="rId1" Type="http://schemas.openxmlformats.org/officeDocument/2006/relationships/image" Target="../media/image3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7.png"/><Relationship Id="rId1" Type="http://schemas.openxmlformats.org/officeDocument/2006/relationships/image" Target="../media/image36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9.png"/><Relationship Id="rId1" Type="http://schemas.openxmlformats.org/officeDocument/2006/relationships/image" Target="../media/image3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0.png"/><Relationship Id="rId1" Type="http://schemas.openxmlformats.org/officeDocument/2006/relationships/image" Target="../media/image40.png"/></Relationships>
</file>

<file path=ppt/slides/_rels/slide2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0.png"/><Relationship Id="rId2" Type="http://schemas.openxmlformats.org/officeDocument/2006/relationships/image" Target="../media/image33.png"/><Relationship Id="rId1" Type="http://schemas.openxmlformats.org/officeDocument/2006/relationships/image" Target="../media/image2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2.png"/><Relationship Id="rId1" Type="http://schemas.openxmlformats.org/officeDocument/2006/relationships/image" Target="../media/image4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4.png"/><Relationship Id="rId1" Type="http://schemas.openxmlformats.org/officeDocument/2006/relationships/image" Target="../media/image43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5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6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7.png"/></Relationships>
</file>

<file path=ppt/slides/_rels/slide3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48.png"/><Relationship Id="rId3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image" Target="../media/image3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8.png"/><Relationship Id="rId1" Type="http://schemas.openxmlformats.org/officeDocument/2006/relationships/image" Target="../media/image25.png"/></Relationships>
</file>

<file path=ppt/slides/_rels/slide3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8.png"/><Relationship Id="rId2" Type="http://schemas.openxmlformats.org/officeDocument/2006/relationships/image" Target="../media/image25.png"/><Relationship Id="rId1" Type="http://schemas.openxmlformats.org/officeDocument/2006/relationships/image" Target="../media/image33.png"/></Relationships>
</file>

<file path=ppt/slides/_rels/slide3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8.png"/><Relationship Id="rId2" Type="http://schemas.openxmlformats.org/officeDocument/2006/relationships/image" Target="../media/image49.png"/><Relationship Id="rId1" Type="http://schemas.openxmlformats.org/officeDocument/2006/relationships/image" Target="../media/image25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5.png"/><Relationship Id="rId1" Type="http://schemas.openxmlformats.org/officeDocument/2006/relationships/image" Target="../media/image50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2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110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0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第五章   化工生产中的重要非金属元素</a:t>
            </a:r>
            <a:endParaRPr lang="zh-CN" altLang="en-US" sz="50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第三节　无机非金属材料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）单质硅的制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备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cy35-19.jpg" descr="id:214749234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2278782" y="1556792"/>
            <a:ext cx="5971539" cy="28803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）硅和二氧化硅的用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途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cy35-20.jpg" descr="id:214749235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2782838" y="1556792"/>
            <a:ext cx="4608512" cy="1875373"/>
          </a:xfrm>
          <a:prstGeom prst="rect">
            <a:avLst/>
          </a:prstGeom>
        </p:spPr>
      </p:pic>
      <p:sp>
        <p:nvSpPr>
          <p:cNvPr id="4" name="内容占位符 1"/>
          <p:cNvSpPr txBox="1"/>
          <p:nvPr/>
        </p:nvSpPr>
        <p:spPr bwMode="auto">
          <a:xfrm>
            <a:off x="360854" y="3713129"/>
            <a:ext cx="11485848" cy="579967"/>
          </a:xfrm>
          <a:prstGeom prst="rect">
            <a:avLst/>
          </a:prstGeom>
          <a:solidFill>
            <a:srgbClr val="E3F2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SiO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可制作光导纤维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是因为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SiO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的导光性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SiO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不导电。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名师点拨.eps" descr="id:214749045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99884" y="3795015"/>
            <a:ext cx="1778898" cy="4150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新型陶瓷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）新型陶瓷在组成上不再限于传统的硅酸盐体系，在光学、热学、电学、磁学等方面具有很多新的特性和功能。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）碳化硅（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）俗称金刚砂，其中的碳原子和硅原子通过共价键连接，具有类似金刚石的结构，硬度很大，可用作砂纸和砂轮的磨料。碳化硅还具有优异的高温抗氧化性能，可用作耐高温结构材料、耐高温半导体材料等。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碳纳米材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料</a:t>
            </a:r>
            <a:endParaRPr lang="en-US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碳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纳米材料（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主要包括富勒烯、碳纳米管和石墨烯等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）在能源、信息、医药等领域有着广阔的应用前景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24要点破.eps" descr="id:214749166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2913422" y="836712"/>
            <a:ext cx="6638168" cy="573653"/>
          </a:xfrm>
          <a:prstGeom prst="rect">
            <a:avLst/>
          </a:prstGeom>
        </p:spPr>
      </p:pic>
      <p:pic>
        <p:nvPicPr>
          <p:cNvPr id="5" name="要点1.eps" descr="id:214749166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04460" y="1646052"/>
            <a:ext cx="980430" cy="344346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486525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46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smtClean="0">
                <a:solidFill>
                  <a:srgbClr val="46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zh-CN" altLang="zh-CN" b="1">
                <a:solidFill>
                  <a:srgbClr val="46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氧化硅与二氧化碳的性质比较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435452" y="2204864"/>
          <a:ext cx="11342243" cy="2743200"/>
        </p:xfrm>
        <a:graphic>
          <a:graphicData uri="http://schemas.openxmlformats.org/drawingml/2006/table">
            <a:tbl>
              <a:tblPr firstRow="1" firstCol="1" bandRow="1"/>
              <a:tblGrid>
                <a:gridCol w="1342275"/>
                <a:gridCol w="5328592"/>
                <a:gridCol w="4671376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物质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二氧化硅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二氧化碳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存在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存在于岩石、沙子、石英、水晶、硅藻土中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50" marR="425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存在于空气、燃料的燃烧产物中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50" marR="425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771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物理性质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固体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难溶于水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熔、沸点高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硬度大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50" marR="425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通常情况下为无色无味气体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密度比空气大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能溶于水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50" marR="425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410144" y="3005578"/>
            <a:ext cx="3312368" cy="3429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747820" y="3445478"/>
            <a:ext cx="2203370" cy="3429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表格 5"/>
              <p:cNvGraphicFramePr>
                <a:graphicFrameLocks noGrp="1"/>
              </p:cNvGraphicFramePr>
              <p:nvPr/>
            </p:nvGraphicFramePr>
            <p:xfrm>
              <a:off x="478582" y="836712"/>
              <a:ext cx="11342243" cy="5250054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576064"/>
                    <a:gridCol w="2664296"/>
                    <a:gridCol w="4032448"/>
                    <a:gridCol w="4069435"/>
                  </a:tblGrid>
                  <a:tr h="0">
                    <a:tc grid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物质</a:t>
                          </a:r>
                          <a:endParaRPr lang="zh-CN" sz="2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 hMerge="1">
                      <a:tcPr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二氧化硅</a:t>
                          </a:r>
                          <a:endParaRPr lang="zh-CN" sz="2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二氧化碳</a:t>
                          </a:r>
                          <a:endParaRPr lang="zh-CN" sz="2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</a:tr>
                  <a:tr h="0">
                    <a:tc rowSpan="3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2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化学性质</a:t>
                          </a:r>
                          <a:endParaRPr lang="zh-CN" sz="2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①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与水反应</a:t>
                          </a:r>
                          <a:endParaRPr lang="zh-CN" sz="2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不反应</a:t>
                          </a:r>
                          <a:endParaRPr lang="zh-CN" sz="2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250" marR="425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2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CO</a:t>
                          </a:r>
                          <a:r>
                            <a:rPr lang="en-US" sz="22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en-US" sz="22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14:m>
                            <m:oMath xmlns:m="http://schemas.openxmlformats.org/officeDocument/2006/math">
                              <m:r>
                                <a:rPr lang="en-US" sz="2200" b="1" i="1" smtClean="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             </m:t>
                              </m:r>
                            </m:oMath>
                          </a14:m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en-US" sz="22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CO</a:t>
                          </a:r>
                          <a:r>
                            <a:rPr lang="en-US" sz="22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zh-CN" sz="2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250" marR="425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 vMerge="1">
                      <a:tcPr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②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与酸反应</a:t>
                          </a:r>
                          <a:endParaRPr lang="zh-CN" sz="2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只与氢氟酸反应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：</a:t>
                          </a:r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SiO</a:t>
                          </a:r>
                          <a:r>
                            <a:rPr lang="en-US" sz="22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4HF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2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sz="22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sz="22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         </m:t>
                                      </m:r>
                                    </m:e>
                                  </m:bar>
                                </m:num>
                                <m:den/>
                              </m:f>
                            </m:oMath>
                          </a14:m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SiF</a:t>
                          </a:r>
                          <a:r>
                            <a:rPr lang="en-US" sz="22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4</a:t>
                          </a:r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↑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2H</a:t>
                          </a:r>
                          <a:r>
                            <a:rPr lang="en-US" sz="22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endParaRPr lang="zh-CN" sz="2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250" marR="425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不反应</a:t>
                          </a:r>
                          <a:endParaRPr lang="zh-CN" sz="2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250" marR="425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266623">
                    <a:tc vMerge="1">
                      <a:tcPr/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③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与碱</a:t>
                          </a:r>
                          <a:r>
                            <a:rPr lang="zh-CN" sz="22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液</a:t>
                          </a:r>
                          <a:r>
                            <a:rPr lang="zh-CN" sz="22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</a:t>
                          </a:r>
                          <a:r>
                            <a:rPr lang="en-US" sz="22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NaOH</a:t>
                          </a:r>
                          <a:r>
                            <a:rPr lang="zh-CN" sz="22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</a:t>
                          </a:r>
                          <a:r>
                            <a:rPr lang="zh-CN" sz="22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反应</a:t>
                          </a:r>
                          <a:endParaRPr lang="zh-CN" sz="2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SiO</a:t>
                          </a:r>
                          <a:r>
                            <a:rPr lang="en-US" sz="22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2NaOH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2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sz="22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sz="22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         </m:t>
                                      </m:r>
                                    </m:e>
                                  </m:bar>
                                </m:num>
                                <m:den/>
                              </m:f>
                            </m:oMath>
                          </a14:m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Na</a:t>
                          </a:r>
                          <a:r>
                            <a:rPr lang="en-US" sz="22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SiO</a:t>
                          </a:r>
                          <a:r>
                            <a:rPr lang="en-US" sz="22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en-US" sz="22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zh-CN" sz="2200" b="1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</a:t>
                          </a:r>
                          <a:r>
                            <a:rPr lang="zh-CN" sz="2200" b="1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盛碱液的试剂瓶用橡胶塞</a:t>
                          </a:r>
                          <a:r>
                            <a:rPr lang="zh-CN" sz="2200" b="1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200" b="1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不用玻璃塞</a:t>
                          </a:r>
                          <a:r>
                            <a:rPr lang="zh-CN" sz="2200" b="1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</a:t>
                          </a:r>
                          <a:endParaRPr lang="zh-CN" sz="220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250" marR="425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CO</a:t>
                          </a:r>
                          <a:r>
                            <a:rPr lang="en-US" sz="22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2NaOH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2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sz="22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sz="22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         </m:t>
                                      </m:r>
                                    </m:e>
                                  </m:bar>
                                </m:num>
                                <m:den/>
                              </m:f>
                            </m:oMath>
                          </a14:m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Na</a:t>
                          </a:r>
                          <a:r>
                            <a:rPr lang="en-US" sz="22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CO</a:t>
                          </a:r>
                          <a:r>
                            <a:rPr lang="en-US" sz="22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en-US" sz="22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或</a:t>
                          </a:r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CO</a:t>
                          </a:r>
                          <a:r>
                            <a:rPr lang="en-US" sz="22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NaOH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2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sz="22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sz="22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         </m:t>
                                      </m:r>
                                    </m:e>
                                  </m:bar>
                                </m:num>
                                <m:den>
                                  <m:r>
                                    <a:rPr lang="en-US" sz="22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NaHCO</a:t>
                          </a:r>
                          <a:r>
                            <a:rPr lang="en-US" sz="22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zh-CN" sz="2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250" marR="425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63292">
                    <a:tc row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2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化学性质</a:t>
                          </a:r>
                          <a:endParaRPr lang="zh-CN" sz="2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④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与碱性</a:t>
                          </a:r>
                          <a:r>
                            <a:rPr lang="zh-CN" sz="22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氧化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物反应</a:t>
                          </a:r>
                          <a:endParaRPr lang="zh-CN" sz="2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如与</a:t>
                          </a:r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CaO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反应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：</a:t>
                          </a:r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SiO</a:t>
                          </a:r>
                          <a:r>
                            <a:rPr lang="en-US" sz="22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CaO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2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sz="22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m:rPr>
                                          <m:nor/>
                                        </m:rPr>
                                        <a:rPr lang="zh-CN" altLang="en-US" sz="2200" b="1" smtClean="0">
                                          <a:solidFill>
                                            <a:srgbClr val="000000"/>
                                          </a:solidFill>
                                          <a:latin typeface="仿宋" panose="02010609060101010101" pitchFamily="49" charset="-122"/>
                                          <a:ea typeface="仿宋" panose="02010609060101010101" pitchFamily="49" charset="-122"/>
                                          <a:cs typeface="Times New Roman" panose="02020603050405020304" pitchFamily="18" charset="0"/>
                                        </a:rPr>
                                        <m:t>高温</m:t>
                                      </m:r>
                                    </m:e>
                                  </m:bar>
                                </m:num>
                                <m:den>
                                  <m:r>
                                    <a:rPr lang="en-US" sz="22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CaSiO</a:t>
                          </a:r>
                          <a:r>
                            <a:rPr lang="en-US" sz="22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zh-CN" sz="2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250" marR="425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2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如</a:t>
                          </a:r>
                          <a:r>
                            <a:rPr lang="en-US" altLang="zh-CN" sz="22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zh-CN" sz="22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与</a:t>
                          </a:r>
                          <a:r>
                            <a:rPr lang="en-US" sz="22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Na</a:t>
                          </a:r>
                          <a:r>
                            <a:rPr lang="en-US" sz="2200" b="1" baseline="-2500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2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 </a:t>
                          </a:r>
                          <a:r>
                            <a:rPr lang="zh-CN" sz="22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反</a:t>
                          </a:r>
                          <a:r>
                            <a:rPr lang="en-US" altLang="zh-CN" sz="22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zh-CN" sz="22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应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：</a:t>
                          </a:r>
                          <a:r>
                            <a:rPr lang="en-US" sz="22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CO</a:t>
                          </a:r>
                          <a:r>
                            <a:rPr lang="en-US" sz="2200" b="1" baseline="-2500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 </a:t>
                          </a:r>
                          <a:r>
                            <a:rPr lang="zh-CN" sz="22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altLang="zh-CN" sz="22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22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Na</a:t>
                          </a:r>
                          <a:r>
                            <a:rPr lang="en-US" sz="2200" b="1" baseline="-2500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2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endParaRPr lang="en-US" sz="2200" b="1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2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sz="22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sz="22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         </m:t>
                                      </m:r>
                                    </m:e>
                                  </m:bar>
                                </m:num>
                                <m:den/>
                              </m:f>
                            </m:oMath>
                          </a14:m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Na</a:t>
                          </a:r>
                          <a:r>
                            <a:rPr lang="en-US" sz="22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CO</a:t>
                          </a:r>
                          <a:r>
                            <a:rPr lang="en-US" sz="22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zh-CN" sz="2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250" marR="425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 vMerge="1">
                      <a:tcPr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⑤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与碳反应</a:t>
                          </a:r>
                          <a:endParaRPr lang="zh-CN" sz="2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SiO</a:t>
                          </a:r>
                          <a:r>
                            <a:rPr lang="en-US" sz="22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2C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2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sz="22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m:rPr>
                                          <m:nor/>
                                        </m:rPr>
                                        <a:rPr lang="zh-CN" altLang="en-US" sz="2200" b="1" smtClean="0">
                                          <a:solidFill>
                                            <a:srgbClr val="000000"/>
                                          </a:solidFill>
                                          <a:latin typeface="仿宋" panose="02010609060101010101" pitchFamily="49" charset="-122"/>
                                          <a:ea typeface="仿宋" panose="02010609060101010101" pitchFamily="49" charset="-122"/>
                                          <a:cs typeface="Times New Roman" panose="02020603050405020304" pitchFamily="18" charset="0"/>
                                        </a:rPr>
                                        <m:t>高温</m:t>
                                      </m:r>
                                    </m:e>
                                  </m:bar>
                                </m:num>
                                <m:den>
                                  <m:r>
                                    <a:rPr lang="en-US" sz="22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Si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2CO</a:t>
                          </a:r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↑</a:t>
                          </a:r>
                          <a:endParaRPr lang="zh-CN" sz="2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250" marR="425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CO</a:t>
                          </a:r>
                          <a:r>
                            <a:rPr lang="en-US" sz="22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2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sz="22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m:rPr>
                                          <m:nor/>
                                        </m:rPr>
                                        <a:rPr lang="zh-CN" altLang="en-US" sz="2200" b="1" smtClean="0">
                                          <a:solidFill>
                                            <a:srgbClr val="000000"/>
                                          </a:solidFill>
                                          <a:latin typeface="仿宋" panose="02010609060101010101" pitchFamily="49" charset="-122"/>
                                          <a:ea typeface="仿宋" panose="02010609060101010101" pitchFamily="49" charset="-122"/>
                                          <a:cs typeface="Times New Roman" panose="02020603050405020304" pitchFamily="18" charset="0"/>
                                        </a:rPr>
                                        <m:t>高温</m:t>
                                      </m:r>
                                    </m:e>
                                  </m:bar>
                                </m:num>
                                <m:den>
                                  <m:r>
                                    <a:rPr lang="en-US" sz="2200" b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2CO</a:t>
                          </a:r>
                          <a:endParaRPr lang="zh-CN" sz="2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250" marR="425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0">
                    <a:tc grid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用途</a:t>
                          </a:r>
                          <a:endParaRPr lang="zh-CN" sz="2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cPr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制饰品、坩埚、光导纤维</a:t>
                          </a:r>
                          <a:endParaRPr lang="zh-CN" sz="2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干冰用于人工降雨</a:t>
                          </a:r>
                          <a:endParaRPr lang="zh-CN" sz="2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表格 5"/>
              <p:cNvGraphicFramePr>
                <a:graphicFrameLocks noGrp="1"/>
              </p:cNvGraphicFramePr>
              <p:nvPr/>
            </p:nvGraphicFramePr>
            <p:xfrm>
              <a:off x="478582" y="836712"/>
              <a:ext cx="11342243" cy="5250054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576064"/>
                    <a:gridCol w="2664296"/>
                    <a:gridCol w="4032448"/>
                    <a:gridCol w="4069435"/>
                  </a:tblGrid>
                  <a:tr h="0">
                    <a:tc grid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物质</a:t>
                          </a:r>
                          <a:endParaRPr lang="zh-CN" sz="2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 hMerge="1">
                      <a:tcPr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二氧化硅</a:t>
                          </a:r>
                          <a:endParaRPr lang="zh-CN" sz="2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二氧化碳</a:t>
                          </a:r>
                          <a:endParaRPr lang="zh-CN" sz="2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</a:tr>
                  <a:tr h="401955">
                    <a:tc rowSpan="3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2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化学性质</a:t>
                          </a:r>
                          <a:endParaRPr lang="zh-CN" sz="2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①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与水反应</a:t>
                          </a:r>
                          <a:endParaRPr lang="zh-CN" sz="2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不反应</a:t>
                          </a:r>
                          <a:endParaRPr lang="zh-CN" sz="2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250" marR="425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4250" marR="425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</a:tr>
                  <a:tr h="979170">
                    <a:tc vMerge="1">
                      <a:tcPr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②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与酸反应</a:t>
                          </a:r>
                          <a:endParaRPr lang="zh-CN" sz="2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4250" marR="425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不反应</a:t>
                          </a:r>
                          <a:endParaRPr lang="zh-CN" sz="2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250" marR="425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1381125">
                    <a:tc vMerge="1">
                      <a:tcPr/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③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与碱</a:t>
                          </a:r>
                          <a:r>
                            <a:rPr lang="zh-CN" sz="22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液</a:t>
                          </a:r>
                          <a:r>
                            <a:rPr lang="zh-CN" sz="22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（</a:t>
                          </a:r>
                          <a:r>
                            <a:rPr lang="en-US" sz="22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NaOH</a:t>
                          </a:r>
                          <a:r>
                            <a:rPr lang="zh-CN" sz="22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）</a:t>
                          </a:r>
                          <a:r>
                            <a:rPr lang="zh-CN" sz="22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反应</a:t>
                          </a:r>
                          <a:endParaRPr lang="zh-CN" sz="2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4250" marR="425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4250" marR="425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</a:tr>
                  <a:tr h="1123950">
                    <a:tc row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2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化学性质</a:t>
                          </a:r>
                          <a:endParaRPr lang="zh-CN" sz="2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④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与碱性</a:t>
                          </a:r>
                          <a:r>
                            <a:rPr lang="zh-CN" sz="22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氧化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物反应</a:t>
                          </a:r>
                          <a:endParaRPr lang="zh-CN" sz="2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4250" marR="425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4250" marR="425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</a:tr>
                  <a:tr h="721995">
                    <a:tc vMerge="1">
                      <a:tcPr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2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⑤</a:t>
                          </a: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与碳反应</a:t>
                          </a:r>
                          <a:endParaRPr lang="zh-CN" sz="2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4250" marR="425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4250" marR="425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</a:blipFill>
                      </a:tcPr>
                    </a:tc>
                  </a:tr>
                  <a:tr h="0">
                    <a:tc grid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用途</a:t>
                          </a:r>
                          <a:endParaRPr lang="zh-CN" sz="2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cPr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制饰品、坩埚、光导纤维</a:t>
                          </a:r>
                          <a:endParaRPr lang="zh-CN" sz="2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2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2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干冰用于人工降雨</a:t>
                          </a:r>
                          <a:endParaRPr lang="zh-CN" sz="2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B05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95606" y="1340768"/>
            <a:ext cx="648072" cy="2362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24典例1.eps" descr="id:214749171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908720"/>
            <a:ext cx="1008112" cy="325157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509895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2025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四川成都高一期末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）氮化硅（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）是一种重要的高温结构陶瓷材料，用石英砂和原料气（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含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和少量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）制备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的操作流程如图（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粗硅中含少量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Fe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Cu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的单质及化合物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）：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下列叙述不正确的是（　　）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b="1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还原</a:t>
                </a:r>
                <a:r>
                  <a:rPr lang="en-US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反应的化学方程式主要为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2C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r>
                              <m:rPr>
                                <m:nor/>
                              </m:rPr>
                              <a:rPr lang="zh-CN" altLang="en-US" b="1">
                                <a:solidFill>
                                  <a:srgbClr val="000000"/>
                                </a:solidFill>
                                <a:latin typeface="Times New Roman" panose="02020603050405020304" pitchFamily="18" charset="0"/>
                                <a:ea typeface="楷体" panose="02010609060101010101" pitchFamily="49" charset="-122"/>
                                <a:cs typeface="Times New Roman" panose="02020603050405020304" pitchFamily="18" charset="0"/>
                              </a:rPr>
                              <m:t>高温</m:t>
                            </m:r>
                          </m:e>
                        </m:bar>
                      </m:num>
                      <m:den>
                        <m:r>
                          <a:rPr lang="en-US" altLang="zh-CN" b="1">
                            <a:latin typeface="Cambria Math" panose="020405030504060302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2CO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↑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粗硅提纯所得的高纯硅是光导纤维的材料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操作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可将原料气通过灼热的铜网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稀酸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不可选用稀盐酸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509895"/>
              </a:xfrm>
              <a:blipFill rotWithShape="1">
                <a:blip r:embed="rId2"/>
                <a:stretch>
                  <a:fillRect l="-2" t="-11" r="1" b="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cy35-21.jpg" descr="id:214749239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905375" y="2060575"/>
            <a:ext cx="5679440" cy="16579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242939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000000"/>
                    </a:solidFill>
                    <a:uFill>
                      <a:solidFill>
                        <a:srgbClr val="00AEEF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  </a:t>
                </a:r>
                <a:r>
                  <a:rPr lang="en-US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还原</a:t>
                </a:r>
                <a:r>
                  <a:rPr lang="en-US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反应主要是用焦炭把二氧化硅还原为粗硅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反应的化学方程式为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2C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r>
                              <m:rPr>
                                <m:nor/>
                              </m:rPr>
                              <a:rPr lang="zh-CN" altLang="en-US" b="1">
                                <a:solidFill>
                                  <a:srgbClr val="000000"/>
                                </a:solidFill>
                                <a:latin typeface="Times New Roman" panose="02020603050405020304" pitchFamily="18" charset="0"/>
                                <a:ea typeface="楷体" panose="02010609060101010101" pitchFamily="49" charset="-122"/>
                                <a:cs typeface="Times New Roman" panose="02020603050405020304" pitchFamily="18" charset="0"/>
                              </a:rPr>
                              <m:t>高温</m:t>
                            </m:r>
                          </m:e>
                        </m:bar>
                      </m:num>
                      <m:den>
                        <m:r>
                          <a:rPr lang="en-US" altLang="zh-CN" b="1">
                            <a:latin typeface="Cambria Math" panose="020405030504060302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2CO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↑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粗硅提纯所得的高纯硅是制造芯片的材料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光导纤维的主要成分是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en-US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操作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是除去氮气中的少量氧气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可将原料气通过灼热的铜网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粗硅中含少量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Fe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Cu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的单质及化合物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稀盐酸不能溶解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Cu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稀酸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en-US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不可选用稀盐酸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242939"/>
              </a:xfrm>
              <a:blipFill rotWithShape="1">
                <a:blip r:embed="rId1"/>
                <a:stretch>
                  <a:fillRect l="-2" t="-19" r="1" b="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解析.eps" descr="id:214749172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1" y="928971"/>
            <a:ext cx="952351" cy="34000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913" y="4239175"/>
            <a:ext cx="1046020" cy="423292"/>
          </a:xfrm>
          <a:prstGeom prst="rect">
            <a:avLst/>
          </a:prstGeom>
        </p:spPr>
      </p:pic>
      <p:sp>
        <p:nvSpPr>
          <p:cNvPr id="7" name="内容占位符 1"/>
          <p:cNvSpPr txBox="1"/>
          <p:nvPr/>
        </p:nvSpPr>
        <p:spPr bwMode="auto">
          <a:xfrm>
            <a:off x="1342678" y="4077072"/>
            <a:ext cx="10504024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/>
              <a:t>B</a:t>
            </a:r>
            <a:endParaRPr lang="zh-CN" altLang="en-US" dirty="0"/>
          </a:p>
        </p:txBody>
      </p:sp>
      <p:sp>
        <p:nvSpPr>
          <p:cNvPr id="9" name="内容占位符 1"/>
          <p:cNvSpPr txBox="1"/>
          <p:nvPr/>
        </p:nvSpPr>
        <p:spPr bwMode="auto">
          <a:xfrm>
            <a:off x="360854" y="4891042"/>
            <a:ext cx="11485848" cy="1130246"/>
          </a:xfrm>
          <a:prstGeom prst="rect">
            <a:avLst/>
          </a:prstGeom>
          <a:solidFill>
            <a:srgbClr val="E3F2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注意区分高纯硅与二氧化硅的用途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高纯硅用作半导体材料等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二氧化硅用于制造光导纤维。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0" name="顿有所悟.eps" descr="id:214749069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55968" y="5009627"/>
            <a:ext cx="1641475" cy="3594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80524" y="4347740"/>
            <a:ext cx="5976664" cy="342900"/>
          </a:xfrm>
          <a:prstGeom prst="rect">
            <a:avLst/>
          </a:prstGeom>
        </p:spPr>
      </p:pic>
      <p:pic>
        <p:nvPicPr>
          <p:cNvPr id="3" name="要点2.EPS" descr="id:214749131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62186" y="908720"/>
            <a:ext cx="952500" cy="33401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内容占位符 4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087209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46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 </a:t>
                </a:r>
                <a:r>
                  <a:rPr lang="zh-CN" altLang="zh-CN" b="1" smtClean="0">
                    <a:solidFill>
                      <a:srgbClr val="46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单</a:t>
                </a:r>
                <a:r>
                  <a:rPr lang="zh-CN" altLang="zh-CN" b="1">
                    <a:solidFill>
                      <a:srgbClr val="46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质硅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硅及其化合物的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反常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）非金属单质与碱溶液反应一般无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放出，但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能跟强碱溶液反应放出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）非金属单质一般不与非氧化性酸反应，但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能跟氢氟酸反应：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4HF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/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SiF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↑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↑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）酸性氧化物一般不与酸反应，但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能与氢氟酸反应生成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SiF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气体。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zh-CN" altLang="zh-CN" b="1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无机酸一般易溶于水，但</a:t>
                </a:r>
                <a:r>
                  <a:rPr lang="en-US" altLang="zh-CN" b="1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SiO</a:t>
                </a:r>
                <a:r>
                  <a:rPr lang="en-US" altLang="zh-CN" b="1" baseline="-2500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却难溶于水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内容占位符 4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087209"/>
              </a:xfrm>
              <a:blipFill rotWithShape="1">
                <a:blip r:embed="rId3"/>
                <a:stretch>
                  <a:fillRect l="-2" t="-15" r="1" b="-24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462697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硅及其化合物的转化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</m:t>
                            </m:r>
                            <m:r>
                              <a:rPr lang="zh-CN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△</m:t>
                            </m:r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</m:t>
                            </m:r>
                          </m:e>
                        </m:bar>
                      </m:num>
                      <m:den/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2NaOH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/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③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/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↓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④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</m:t>
                            </m:r>
                            <m:r>
                              <a:rPr lang="zh-CN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△</m:t>
                            </m:r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</m:t>
                            </m:r>
                          </m:e>
                        </m:bar>
                      </m:num>
                      <m:den/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⑤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2C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r>
                              <m:rPr>
                                <m:nor/>
                              </m:rPr>
                              <a:rPr lang="en-US" altLang="zh-CN" b="1"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latin typeface="Cambria Math" panose="02040503050406030204" pitchFamily="18" charset="0"/>
                              </a:rPr>
                              <m:t>800</m:t>
                            </m:r>
                            <m:r>
                              <m:rPr>
                                <m:nor/>
                              </m:rPr>
                              <a:rPr lang="zh-CN" altLang="en-US" b="1">
                                <a:latin typeface="Cambria Math" panose="02040503050406030204" pitchFamily="18" charset="0"/>
                              </a:rPr>
                              <m:t>～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en-US" altLang="zh-CN" b="1">
                                <a:latin typeface="Cambria Math" panose="02040503050406030204" pitchFamily="18" charset="0"/>
                              </a:rPr>
                              <m:t>000</m:t>
                            </m:r>
                            <m:r>
                              <m:rPr>
                                <m:nor/>
                              </m:rPr>
                              <a:rPr lang="zh-CN" altLang="en-US" b="1">
                                <a:latin typeface="Cambria Math" panose="02040503050406030204" pitchFamily="18" charset="0"/>
                              </a:rPr>
                              <m:t>℃</m:t>
                            </m:r>
                          </m:e>
                        </m:bar>
                      </m:num>
                      <m:den>
                        <m:r>
                          <a:rPr lang="en-US" altLang="zh-CN" b="1">
                            <a:latin typeface="Cambria Math" panose="020405030504060302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2CO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↑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462697"/>
              </a:xfrm>
              <a:blipFill rotWithShape="1">
                <a:blip r:embed="rId1"/>
                <a:stretch>
                  <a:fillRect l="-2" t="-14" r="1" b="-617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内容占位符 1"/>
          <p:cNvSpPr txBox="1"/>
          <p:nvPr/>
        </p:nvSpPr>
        <p:spPr bwMode="auto">
          <a:xfrm>
            <a:off x="360854" y="5107066"/>
            <a:ext cx="11485848" cy="1130246"/>
          </a:xfrm>
          <a:prstGeom prst="rect">
            <a:avLst/>
          </a:prstGeom>
          <a:solidFill>
            <a:srgbClr val="E3F2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硅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是既能与酸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反应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又能与碱反应产生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的非金属单质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但硅不与盐酸、硫酸反应。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关键提醒.eps" descr="id:214749150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5269666"/>
            <a:ext cx="1872208" cy="3695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24典例2.EPS" descr="id:2147492653;FounderCES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7229" y="899928"/>
            <a:ext cx="1167995" cy="375767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9" name="内容占位符 8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605235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sz="23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</a:t>
                </a:r>
                <a:r>
                  <a:rPr lang="zh-CN" altLang="zh-CN" sz="23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2025</a:t>
                </a:r>
                <a:r>
                  <a:rPr lang="en-US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zh-CN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陕西西安阎良区关山中学高一月考</a:t>
                </a:r>
                <a:r>
                  <a:rPr lang="zh-CN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）高纯度单晶硅是制作电子集成电路的基础材料。用化学方法可制得高纯度硅，其化学方程式为</a:t>
                </a:r>
                <a:r>
                  <a:rPr lang="en-US" altLang="zh-CN" sz="23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en-US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SiO</a:t>
                </a:r>
                <a:r>
                  <a:rPr lang="en-US" altLang="zh-CN" sz="23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2C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3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sz="23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zh-CN" altLang="zh-CN" sz="2300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高温</m:t>
                            </m:r>
                          </m:e>
                        </m:bar>
                      </m:num>
                      <m:den>
                        <m:r>
                          <a:rPr lang="en-US" altLang="zh-CN" sz="2300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</a:t>
                </a:r>
                <a:r>
                  <a:rPr lang="zh-CN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2CO</a:t>
                </a:r>
                <a:r>
                  <a:rPr lang="en-US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↑</a:t>
                </a:r>
                <a:r>
                  <a:rPr lang="zh-CN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en-US" altLang="zh-CN" sz="23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en-US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</a:t>
                </a:r>
                <a:r>
                  <a:rPr lang="zh-CN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2Cl</a:t>
                </a:r>
                <a:r>
                  <a:rPr lang="en-US" altLang="zh-CN" sz="23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3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sz="23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sz="2300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</m:t>
                            </m:r>
                            <m:r>
                              <a:rPr lang="zh-CN" altLang="zh-CN" sz="2300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△</m:t>
                            </m:r>
                            <m:r>
                              <a:rPr lang="en-US" altLang="zh-CN" sz="2300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</m:t>
                            </m:r>
                          </m:e>
                        </m:bar>
                      </m:num>
                      <m:den/>
                    </m:f>
                  </m:oMath>
                </a14:m>
                <a:r>
                  <a:rPr lang="en-US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SiCl</a:t>
                </a:r>
                <a:r>
                  <a:rPr lang="en-US" altLang="zh-CN" sz="23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en-US" altLang="zh-CN" sz="23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③</a:t>
                </a:r>
                <a:r>
                  <a:rPr lang="en-US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SiCl</a:t>
                </a:r>
                <a:r>
                  <a:rPr lang="en-US" altLang="zh-CN" sz="23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2H</a:t>
                </a:r>
                <a:r>
                  <a:rPr lang="en-US" altLang="zh-CN" sz="23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3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sz="23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zh-CN" altLang="zh-CN" sz="2300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高温</m:t>
                            </m:r>
                          </m:e>
                        </m:bar>
                      </m:num>
                      <m:den>
                        <m:r>
                          <a:rPr lang="en-US" altLang="zh-CN" sz="2300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</a:t>
                </a:r>
                <a:r>
                  <a:rPr lang="zh-CN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4HCl</a:t>
                </a:r>
                <a:r>
                  <a:rPr lang="zh-CN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。下列说法正确的是（　　）</a:t>
                </a:r>
                <a:endParaRPr lang="zh-CN" altLang="zh-CN" sz="23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23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反应</a:t>
                </a:r>
                <a:r>
                  <a:rPr lang="en-US" altLang="zh-CN" sz="23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zh-CN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是非氧化还原反应</a:t>
                </a:r>
                <a:endParaRPr lang="zh-CN" altLang="zh-CN" sz="23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sz="23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反应</a:t>
                </a:r>
                <a:r>
                  <a:rPr lang="en-US" altLang="zh-CN" sz="23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zh-CN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硅被还原</a:t>
                </a:r>
                <a:endParaRPr lang="zh-CN" altLang="zh-CN" sz="23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sz="23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反应</a:t>
                </a:r>
                <a:r>
                  <a:rPr lang="en-US" altLang="zh-CN" sz="23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zh-CN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sz="23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③</a:t>
                </a:r>
                <a:r>
                  <a:rPr lang="zh-CN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都是置换反应</a:t>
                </a:r>
                <a:endParaRPr lang="zh-CN" altLang="zh-CN" sz="23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en-US" altLang="zh-CN" sz="23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反应</a:t>
                </a:r>
                <a:r>
                  <a:rPr lang="en-US" altLang="zh-CN" sz="23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③</a:t>
                </a:r>
                <a:r>
                  <a:rPr lang="en-US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SiCl</a:t>
                </a:r>
                <a:r>
                  <a:rPr lang="en-US" altLang="zh-CN" sz="23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中</a:t>
                </a:r>
                <a:r>
                  <a:rPr lang="en-US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</a:t>
                </a:r>
                <a:r>
                  <a:rPr lang="zh-CN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的化合价为</a:t>
                </a:r>
                <a:r>
                  <a:rPr lang="zh-CN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价</a:t>
                </a:r>
                <a:endParaRPr lang="zh-CN" altLang="zh-CN" sz="23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9" name="内容占位符 8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605235"/>
              </a:xfrm>
              <a:blipFill rotWithShape="1">
                <a:blip r:embed="rId2"/>
                <a:stretch>
                  <a:fillRect l="-2" t="-14" r="1" b="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24知识过.eps" descr="id:2147487985;FounderCES"/>
          <p:cNvPicPr/>
          <p:nvPr/>
        </p:nvPicPr>
        <p:blipFill>
          <a:blip r:embed="rId1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70689" y="755651"/>
            <a:ext cx="6249035" cy="539750"/>
          </a:xfrm>
          <a:prstGeom prst="rect">
            <a:avLst/>
          </a:prstGeom>
        </p:spPr>
      </p:pic>
      <p:pic>
        <p:nvPicPr>
          <p:cNvPr id="12" name="知识点1.eps" descr="id:21474914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1374833"/>
            <a:ext cx="1296144" cy="358243"/>
          </a:xfrm>
          <a:prstGeom prst="rect">
            <a:avLst/>
          </a:prstGeom>
        </p:spPr>
      </p:pic>
      <p:sp>
        <p:nvSpPr>
          <p:cNvPr id="13" name="内容占位符 1"/>
          <p:cNvSpPr txBox="1"/>
          <p:nvPr/>
        </p:nvSpPr>
        <p:spPr bwMode="auto">
          <a:xfrm>
            <a:off x="360854" y="1196752"/>
            <a:ext cx="11485848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46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b="1" smtClean="0">
                <a:solidFill>
                  <a:srgbClr val="46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硅</a:t>
            </a:r>
            <a:r>
              <a:rPr lang="zh-CN" altLang="zh-CN" b="1">
                <a:solidFill>
                  <a:srgbClr val="46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酸盐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概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念</a:t>
            </a:r>
            <a:endParaRPr lang="en-US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硅、氧和金属组成的化合物的总称。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组成的表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示</a:t>
            </a:r>
            <a:endParaRPr lang="en-US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常用二氧化硅和金属氧化物的组合形式表示其组成。例如，硅酸钠（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，长石（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KAlSi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6SiO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>
            <a:spLocks noGrp="1"/>
          </p:cNvSpPr>
          <p:nvPr>
            <p:ph idx="1"/>
          </p:nvPr>
        </p:nvSpPr>
        <p:spPr>
          <a:xfrm>
            <a:off x="360854" y="4579387"/>
            <a:ext cx="11485848" cy="1684244"/>
          </a:xfrm>
          <a:solidFill>
            <a:srgbClr val="E3F2E7"/>
          </a:solidFill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硅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元素在地壳中的含量居第二位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主要以硅酸盐和氧化物的形式稳定存在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是构成地壳岩石的主要成分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其结构复杂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通常以氧化物的形式表示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但不是由氧化物组成的。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名师点拨.eps" descr="id:214749045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99884" y="4661273"/>
            <a:ext cx="1778898" cy="4150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6732" y="3210851"/>
            <a:ext cx="1046020" cy="423292"/>
          </a:xfrm>
          <a:prstGeom prst="rect">
            <a:avLst/>
          </a:prstGeom>
        </p:spPr>
      </p:pic>
      <p:sp>
        <p:nvSpPr>
          <p:cNvPr id="6" name="内容占位符 1"/>
          <p:cNvSpPr txBox="1"/>
          <p:nvPr/>
        </p:nvSpPr>
        <p:spPr bwMode="auto">
          <a:xfrm>
            <a:off x="1342678" y="3065057"/>
            <a:ext cx="10504024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/>
              <a:t>C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内容占位符 7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2363339"/>
              </a:xfrm>
            </p:spPr>
            <p:txBody>
              <a:bodyPr/>
              <a:lstStyle/>
              <a:p>
                <a:pPr hangingPunct="0"/>
                <a:r>
                  <a:rPr lang="en-US" altLang="zh-CN" b="1" smtClean="0"/>
                  <a:t>              </a:t>
                </a:r>
                <a:r>
                  <a:rPr lang="zh-CN" altLang="zh-CN" b="1" smtClean="0"/>
                  <a:t>反</a:t>
                </a:r>
                <a:r>
                  <a:rPr lang="zh-CN" altLang="zh-CN" b="1"/>
                  <a:t>应</a:t>
                </a:r>
                <a:r>
                  <a:rPr lang="en-US" altLang="zh-CN" b="1"/>
                  <a:t>①</a:t>
                </a:r>
                <a:r>
                  <a:rPr lang="zh-CN" altLang="zh-CN" b="1"/>
                  <a:t>属于置换反应，</a:t>
                </a:r>
                <a:r>
                  <a:rPr lang="en-US" altLang="zh-CN" b="1"/>
                  <a:t>Si</a:t>
                </a:r>
                <a:r>
                  <a:rPr lang="zh-CN" altLang="zh-CN" b="1"/>
                  <a:t>的化合价由＋</a:t>
                </a:r>
                <a:r>
                  <a:rPr lang="en-US" altLang="zh-CN" b="1"/>
                  <a:t>4</a:t>
                </a:r>
                <a:r>
                  <a:rPr lang="zh-CN" altLang="zh-CN" b="1"/>
                  <a:t>价</a:t>
                </a:r>
                <a:r>
                  <a:rPr lang="en-US" altLang="zh-CN" b="1"/>
                  <a:t>→0</a:t>
                </a:r>
                <a:r>
                  <a:rPr lang="zh-CN" altLang="zh-CN" b="1"/>
                  <a:t>价，</a:t>
                </a:r>
                <a:r>
                  <a:rPr lang="en-US" altLang="zh-CN" b="1"/>
                  <a:t>C</a:t>
                </a:r>
                <a:r>
                  <a:rPr lang="zh-CN" altLang="zh-CN" b="1"/>
                  <a:t>的化合价由</a:t>
                </a:r>
                <a:r>
                  <a:rPr lang="en-US" altLang="zh-CN" b="1"/>
                  <a:t>0</a:t>
                </a:r>
                <a:r>
                  <a:rPr lang="zh-CN" altLang="zh-CN" b="1"/>
                  <a:t>价</a:t>
                </a:r>
                <a:r>
                  <a:rPr lang="en-US" altLang="zh-CN" b="1"/>
                  <a:t>→</a:t>
                </a:r>
                <a:r>
                  <a:rPr lang="zh-CN" altLang="zh-CN" b="1"/>
                  <a:t>＋</a:t>
                </a:r>
                <a:r>
                  <a:rPr lang="en-US" altLang="zh-CN" b="1"/>
                  <a:t>2</a:t>
                </a:r>
                <a:r>
                  <a:rPr lang="zh-CN" altLang="zh-CN" b="1"/>
                  <a:t>价，是氧化还原反应，</a:t>
                </a:r>
                <a:r>
                  <a:rPr lang="en-US" altLang="zh-CN" b="1"/>
                  <a:t>A</a:t>
                </a:r>
                <a:r>
                  <a:rPr lang="zh-CN" altLang="zh-CN" b="1"/>
                  <a:t>错误；反应</a:t>
                </a:r>
                <a:r>
                  <a:rPr lang="en-US" altLang="zh-CN" b="1"/>
                  <a:t>②</a:t>
                </a:r>
                <a:r>
                  <a:rPr lang="zh-CN" altLang="zh-CN" b="1"/>
                  <a:t>中</a:t>
                </a:r>
                <a:r>
                  <a:rPr lang="en-US" altLang="zh-CN" b="1"/>
                  <a:t>Si</a:t>
                </a:r>
                <a:r>
                  <a:rPr lang="zh-CN" altLang="zh-CN" b="1"/>
                  <a:t>的化合价由</a:t>
                </a:r>
                <a:r>
                  <a:rPr lang="en-US" altLang="zh-CN" b="1"/>
                  <a:t>0</a:t>
                </a:r>
                <a:r>
                  <a:rPr lang="zh-CN" altLang="zh-CN" b="1"/>
                  <a:t>价</a:t>
                </a:r>
                <a:r>
                  <a:rPr lang="en-US" altLang="zh-CN" b="1"/>
                  <a:t>→</a:t>
                </a:r>
                <a:r>
                  <a:rPr lang="zh-CN" altLang="zh-CN" b="1"/>
                  <a:t>＋</a:t>
                </a:r>
                <a:r>
                  <a:rPr lang="en-US" altLang="zh-CN" b="1"/>
                  <a:t>4</a:t>
                </a:r>
                <a:r>
                  <a:rPr lang="zh-CN" altLang="zh-CN" b="1"/>
                  <a:t>价，化合价升高，被氧化，</a:t>
                </a:r>
                <a:r>
                  <a:rPr lang="en-US" altLang="zh-CN" b="1"/>
                  <a:t>B</a:t>
                </a:r>
                <a:r>
                  <a:rPr lang="zh-CN" altLang="zh-CN" b="1"/>
                  <a:t>错误；置换反应的特点是单质＋化合物</a:t>
                </a:r>
                <a14:m>
                  <m:oMath xmlns:m="http://schemas.openxmlformats.org/officeDocument/2006/math"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zh-CN" altLang="zh-CN" b="1" i="1"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r>
                            <a:rPr lang="en-US" altLang="zh-CN" b="1" i="1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mr>
                      <m:mr>
                        <m:e>
                          <m:acc>
                            <m:accPr>
                              <m:chr m:val="⃗"/>
                              <m:ctrlPr>
                                <a:rPr lang="zh-CN" altLang="zh-CN" b="1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zh-CN" b="1">
                                  <a:latin typeface="Cambria Math" panose="02040503050406030204" pitchFamily="18" charset="0"/>
                                </a:rPr>
                                <m:t>        </m:t>
                              </m:r>
                            </m:e>
                          </m:acc>
                        </m:e>
                      </m:mr>
                    </m:m>
                  </m:oMath>
                </a14:m>
                <a:r>
                  <a:rPr lang="zh-CN" altLang="zh-CN" b="1"/>
                  <a:t>另一种单质＋另一种化合物，因此反应</a:t>
                </a:r>
                <a:r>
                  <a:rPr lang="en-US" altLang="zh-CN" b="1"/>
                  <a:t>①③</a:t>
                </a:r>
                <a:r>
                  <a:rPr lang="zh-CN" altLang="zh-CN" b="1"/>
                  <a:t>属于置换反应，</a:t>
                </a:r>
                <a:r>
                  <a:rPr lang="en-US" altLang="zh-CN" b="1"/>
                  <a:t>C</a:t>
                </a:r>
                <a:r>
                  <a:rPr lang="zh-CN" altLang="zh-CN" b="1"/>
                  <a:t>正确；反应</a:t>
                </a:r>
                <a:r>
                  <a:rPr lang="en-US" altLang="zh-CN" b="1"/>
                  <a:t>③SiCl</a:t>
                </a:r>
                <a:r>
                  <a:rPr lang="en-US" altLang="zh-CN" b="1" baseline="-25000"/>
                  <a:t>4</a:t>
                </a:r>
                <a:r>
                  <a:rPr lang="zh-CN" altLang="zh-CN" b="1"/>
                  <a:t>中</a:t>
                </a:r>
                <a:r>
                  <a:rPr lang="en-US" altLang="zh-CN" b="1"/>
                  <a:t>Si</a:t>
                </a:r>
                <a:r>
                  <a:rPr lang="zh-CN" altLang="zh-CN" b="1"/>
                  <a:t>的化合价为＋</a:t>
                </a:r>
                <a:r>
                  <a:rPr lang="en-US" altLang="zh-CN" b="1"/>
                  <a:t>4</a:t>
                </a:r>
                <a:r>
                  <a:rPr lang="zh-CN" altLang="zh-CN" b="1"/>
                  <a:t>价，</a:t>
                </a:r>
                <a:r>
                  <a:rPr lang="en-US" altLang="zh-CN" b="1"/>
                  <a:t>D</a:t>
                </a:r>
                <a:r>
                  <a:rPr lang="zh-CN" altLang="zh-CN" b="1"/>
                  <a:t>错误。</a:t>
                </a:r>
                <a:endParaRPr lang="zh-CN" altLang="zh-CN"/>
              </a:p>
            </p:txBody>
          </p:sp>
        </mc:Choice>
        <mc:Fallback>
          <p:sp>
            <p:nvSpPr>
              <p:cNvPr id="8" name="内容占位符 7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2363339"/>
              </a:xfrm>
              <a:blipFill rotWithShape="1">
                <a:blip r:embed="rId2"/>
                <a:stretch>
                  <a:fillRect l="-2" t="-27" r="1" b="-148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282" y="871665"/>
            <a:ext cx="978786" cy="4432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6792"/>
            <a:ext cx="11485848" cy="380790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46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smtClean="0">
                <a:solidFill>
                  <a:srgbClr val="46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常</a:t>
            </a:r>
            <a:r>
              <a:rPr lang="zh-CN" altLang="zh-CN" b="1">
                <a:solidFill>
                  <a:srgbClr val="46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见气体的制备及性质探究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z="23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常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见气体的制备及性质探究是历年高考的热点，在试题中频繁出现，其中选择题重点考查判断气密性检验、净化、收集、尾气吸收装置或操作的正误；非选择题重点考查气密性检验的方法、净化气体选用的试剂、仪器的连接顺序、误差分析、有关的化学计算等常见气体的实验室制备知识，学生极易忽视或混淆，在高考答题时丢分。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气体制备及其性质探究的基本流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程</a:t>
            </a:r>
            <a:endParaRPr lang="en-US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生装置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净化装置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干燥装置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性质探究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收集装置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尾气处理装置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情境通.eps" descr="id:214749246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2998862" y="836712"/>
            <a:ext cx="6624736" cy="671693"/>
          </a:xfrm>
          <a:prstGeom prst="rect">
            <a:avLst/>
          </a:prstGeom>
        </p:spPr>
      </p:pic>
      <p:pic>
        <p:nvPicPr>
          <p:cNvPr id="4" name="情境1.eps" descr="id:214749247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16086" y="1683556"/>
            <a:ext cx="1080441" cy="3794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772734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常见气体的发生装置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b="1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b="1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b="1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b="1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b="1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）如图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，固＋固</a:t>
                </a:r>
                <a14:m>
                  <m:oMath xmlns:m="http://schemas.openxmlformats.org/officeDocument/2006/math"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mPr>
                      <m:mr>
                        <m:e>
                          <m:r>
                            <a:rPr lang="zh-CN" altLang="zh-CN" b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△</m:t>
                          </m:r>
                        </m:e>
                      </m:mr>
                      <m:mr>
                        <m:e>
                          <m:acc>
                            <m:accPr>
                              <m:chr m:val="⃗"/>
                              <m:ctrlPr>
                                <a:rPr lang="zh-CN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       </m:t>
                              </m:r>
                            </m:e>
                          </m:acc>
                        </m:e>
                      </m:mr>
                    </m:m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气（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如制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）如图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，固＋液</a:t>
                </a:r>
                <a14:m>
                  <m:oMath xmlns:m="http://schemas.openxmlformats.org/officeDocument/2006/math"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mPr>
                      <m:mr>
                        <m:e>
                          <m:r>
                            <a:rPr lang="en-US" altLang="zh-CN" b="1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 </m:t>
                          </m:r>
                        </m:e>
                      </m:mr>
                      <m:mr>
                        <m:e>
                          <m:acc>
                            <m:accPr>
                              <m:chr m:val="⃗"/>
                              <m:ctrlPr>
                                <a:rPr lang="zh-CN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       </m:t>
                              </m:r>
                            </m:e>
                          </m:acc>
                        </m:e>
                      </m:mr>
                    </m:m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气（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如制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）如图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，固＋液</a:t>
                </a:r>
                <a14:m>
                  <m:oMath xmlns:m="http://schemas.openxmlformats.org/officeDocument/2006/math"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mPr>
                      <m:mr>
                        <m:e>
                          <m:r>
                            <a:rPr lang="zh-CN" altLang="zh-CN" b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△</m:t>
                          </m:r>
                        </m:e>
                      </m:mr>
                      <m:mr>
                        <m:e>
                          <m:acc>
                            <m:accPr>
                              <m:chr m:val="⃗"/>
                              <m:ctrlPr>
                                <a:rPr lang="zh-CN" altLang="zh-CN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zh-CN" b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        </m:t>
                              </m:r>
                            </m:e>
                          </m:acc>
                        </m:e>
                      </m:mr>
                    </m:m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气（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如制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Cl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772734"/>
              </a:xfrm>
              <a:blipFill rotWithShape="1">
                <a:blip r:embed="rId1"/>
                <a:stretch>
                  <a:fillRect l="-2" t="-11" r="1" b="-103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7421" y="1428179"/>
            <a:ext cx="5912081" cy="27209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常见气体的收集方法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）排水法：收集难溶于水的气体，如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）排液法：收集难溶于所选溶液的气体，如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用排饱和食盐水法收集。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）向上排空气法：收集气体密度比空气大的气体，如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）向下排空气法：收集气体密度比空气小的气体，如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尾气处理装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置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ae11.jpg" descr="id:214749250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2998862" y="1628800"/>
            <a:ext cx="5040560" cy="1660811"/>
          </a:xfrm>
          <a:prstGeom prst="rect">
            <a:avLst/>
          </a:prstGeom>
        </p:spPr>
      </p:pic>
      <p:sp>
        <p:nvSpPr>
          <p:cNvPr id="4" name="内容占位符 1"/>
          <p:cNvSpPr txBox="1"/>
          <p:nvPr/>
        </p:nvSpPr>
        <p:spPr bwMode="auto">
          <a:xfrm>
            <a:off x="360854" y="3573016"/>
            <a:ext cx="11485848" cy="579967"/>
          </a:xfrm>
          <a:prstGeom prst="rect">
            <a:avLst/>
          </a:prstGeom>
          <a:solidFill>
            <a:srgbClr val="E3F2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b="1" smtClean="0"/>
              <a:t>                           </a:t>
            </a:r>
            <a:r>
              <a:rPr lang="zh-CN" altLang="zh-CN" b="1" smtClean="0"/>
              <a:t>吸</a:t>
            </a:r>
            <a:r>
              <a:rPr lang="zh-CN" altLang="zh-CN" b="1"/>
              <a:t>收式装置要注意防倒吸。</a:t>
            </a:r>
            <a:endParaRPr lang="zh-CN" altLang="zh-CN"/>
          </a:p>
        </p:txBody>
      </p:sp>
      <p:pic>
        <p:nvPicPr>
          <p:cNvPr id="5" name="温馨提示.eps" descr="id:214749147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0590" y="3735616"/>
            <a:ext cx="1800200" cy="3539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江西宜春丰城高三期末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）下列能实现对应气体的制备、干燥、收集的是（　　）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0" name="cy35-23a.jpg" descr="id:2147492526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7552888" y="2563174"/>
            <a:ext cx="4289606" cy="1656184"/>
          </a:xfrm>
          <a:prstGeom prst="rect">
            <a:avLst/>
          </a:prstGeom>
        </p:spPr>
      </p:pic>
      <p:pic>
        <p:nvPicPr>
          <p:cNvPr id="11" name="24典例1.eps" descr="id:214749251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891468"/>
            <a:ext cx="1081985" cy="348984"/>
          </a:xfrm>
          <a:prstGeom prst="rect">
            <a:avLst/>
          </a:prstGeom>
        </p:spPr>
      </p:pic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461331" y="1980214"/>
          <a:ext cx="6768750" cy="2743200"/>
        </p:xfrm>
        <a:graphic>
          <a:graphicData uri="http://schemas.openxmlformats.org/drawingml/2006/table">
            <a:tbl>
              <a:tblPr firstRow="1" firstCol="1" bandRow="1"/>
              <a:tblGrid>
                <a:gridCol w="1008111"/>
                <a:gridCol w="1080120"/>
                <a:gridCol w="1224136"/>
                <a:gridCol w="1296144"/>
                <a:gridCol w="2160239"/>
              </a:tblGrid>
              <a:tr h="5486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选项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气体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试剂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固体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固体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双氧水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MnO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无水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CaCl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NH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浓氨水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生石灰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浓硫酸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Cu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碱石灰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浓硝酸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硅胶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氧化锰催化过氧化氢分解生成氧气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无水氯化钙能干燥氧气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使用向上排空气法收集氧气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氨气能和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故不能使用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干燥氨气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且收集氨气应使用向下排空气法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导管应短进长出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浓硫酸和铜在加热条件反应生成二氧化硫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题图装置缺少加热装置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浓硝酸和铝在常温下会发生钝化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阻碍反应的进行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4913" y="3664852"/>
            <a:ext cx="1046020" cy="423292"/>
          </a:xfrm>
          <a:prstGeom prst="rect">
            <a:avLst/>
          </a:prstGeom>
        </p:spPr>
      </p:pic>
      <p:sp>
        <p:nvSpPr>
          <p:cNvPr id="13" name="内容占位符 1"/>
          <p:cNvSpPr txBox="1"/>
          <p:nvPr/>
        </p:nvSpPr>
        <p:spPr bwMode="auto">
          <a:xfrm>
            <a:off x="1342678" y="3502749"/>
            <a:ext cx="10504024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915" y="899389"/>
            <a:ext cx="978786" cy="443225"/>
          </a:xfrm>
          <a:prstGeom prst="rect">
            <a:avLst/>
          </a:prstGeom>
        </p:spPr>
      </p:pic>
      <p:pic>
        <p:nvPicPr>
          <p:cNvPr id="15" name="cy35-23a.jpg" descr="id:214749252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862958" y="3254624"/>
            <a:ext cx="4289606" cy="16561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18128"/>
            <a:ext cx="11485848" cy="4411072"/>
          </a:xfrm>
          <a:solidFill>
            <a:srgbClr val="E3F2E7"/>
          </a:solidFill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气体制备实验的基本思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路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endParaRPr lang="en-US" altLang="zh-CN" sz="1050" b="1">
              <a:solidFill>
                <a:srgbClr val="000000"/>
              </a:solidFill>
              <a:effectLst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endParaRPr lang="en-US" altLang="zh-CN" sz="1050" b="1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endParaRPr lang="en-US" altLang="zh-CN" sz="1050" b="1">
              <a:solidFill>
                <a:srgbClr val="000000"/>
              </a:solidFill>
              <a:effectLst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endParaRPr lang="en-US" altLang="zh-CN" sz="1050" b="1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endParaRPr lang="en-US" altLang="zh-CN" sz="1050" b="1">
              <a:solidFill>
                <a:srgbClr val="000000"/>
              </a:solidFill>
              <a:effectLst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endParaRPr lang="en-US" altLang="zh-CN" sz="1050" b="1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endParaRPr lang="en-US" altLang="zh-CN" sz="1050" b="1">
              <a:solidFill>
                <a:srgbClr val="000000"/>
              </a:solidFill>
              <a:effectLst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endParaRPr lang="en-US" altLang="zh-CN" sz="1050" b="1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endParaRPr lang="en-US" altLang="zh-CN" sz="1050" b="1">
              <a:solidFill>
                <a:srgbClr val="000000"/>
              </a:solidFill>
              <a:effectLst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endParaRPr lang="en-US" altLang="zh-CN" sz="1050" b="1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endParaRPr lang="en-US" altLang="zh-CN" sz="1050" b="1">
              <a:solidFill>
                <a:srgbClr val="000000"/>
              </a:solidFill>
              <a:effectLst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endParaRPr lang="en-US" altLang="zh-CN" sz="1050" b="1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endParaRPr lang="en-US" altLang="zh-CN" sz="1050" b="1">
              <a:solidFill>
                <a:srgbClr val="000000"/>
              </a:solidFill>
              <a:effectLst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endParaRPr lang="en-US" altLang="zh-CN" sz="1050" b="1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endParaRPr lang="en-US" altLang="zh-CN" sz="1050" b="1">
              <a:solidFill>
                <a:srgbClr val="000000"/>
              </a:solidFill>
              <a:effectLst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endParaRPr lang="en-US" altLang="zh-CN" sz="1050" b="1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CY35-24.eps" descr="id:2147492562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2638822" y="1628800"/>
            <a:ext cx="6768752" cy="3401056"/>
          </a:xfrm>
          <a:prstGeom prst="rect">
            <a:avLst/>
          </a:prstGeom>
        </p:spPr>
      </p:pic>
      <p:pic>
        <p:nvPicPr>
          <p:cNvPr id="4" name="提分绝招A.eps" descr="id:214749255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21580" y="901670"/>
            <a:ext cx="1929210" cy="4390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46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smtClean="0">
                <a:solidFill>
                  <a:srgbClr val="46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无机框图推断题解题技巧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机推断题的形式通常有文字描述推断、文字描述与反应式结合推断和框图题等。无机推断题是集元素化合物、基本概念和基本理论于一体的题型，其综合性强、考查面广、容量大、题型多变、要求高、推理严密，既能检查掌握元素化合物的知识量及熟练程度，又能考查逻辑思维能力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解题方法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情境2.eps" descr="id:2147492569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97948" y="873343"/>
            <a:ext cx="1125840" cy="395417"/>
          </a:xfrm>
          <a:prstGeom prst="rect">
            <a:avLst/>
          </a:prstGeom>
        </p:spPr>
      </p:pic>
      <p:pic>
        <p:nvPicPr>
          <p:cNvPr id="5" name="ae13.jpg" descr="id:214749257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926854" y="4005064"/>
            <a:ext cx="6317960" cy="19442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常用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突破口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05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）常见物质的颜色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淡黄色固体——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；红棕色粉末——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红褐色沉淀——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；蓝色沉淀——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黑色固体——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等；黄绿色气体——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红色溶液——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；红棕色气体——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最简单的硅酸盐</a:t>
            </a:r>
            <a:r>
              <a:rPr lang="en-US" altLang="zh-CN" b="1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en-US" altLang="zh-CN" b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en-US" altLang="zh-CN" b="1" baseline="-250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SiO</a:t>
            </a:r>
            <a:r>
              <a:rPr lang="en-US" altLang="zh-CN" b="1" baseline="-250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endParaRPr lang="en-US" altLang="zh-CN" b="1" baseline="-2500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d717a.jpg" descr="id:214749228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2926854" y="1556792"/>
            <a:ext cx="5760640" cy="20944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562724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）常见物质检验的现象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焰色试验：钠为黄色、钾为紫色（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透过蓝色钴玻璃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Fe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遇碱出现沉淀的颜色变化：白色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→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灰绿色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→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红褐色；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Fe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遇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SCN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显红色，遇碱生成红褐色沉淀。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③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高中阶段所学的气体中溶于水显碱性的只有氨气；在空气中迅速由无色变为红棕色的气体只有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④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能与盐酸、稀硫酸作用产生有刺激性气味的无色气体，且该气体能使溴水、品红溶液、酸性高锰酸钾溶液褪色的一般为含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－</m:t>
                        </m:r>
                      </m:sup>
                    </m:sSubSup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或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HS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－</m:t>
                        </m:r>
                      </m:sup>
                    </m:sSubSup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的物质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en-US" altLang="zh-CN" b="1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562724"/>
              </a:xfrm>
              <a:blipFill rotWithShape="1">
                <a:blip r:embed="rId1"/>
                <a:stretch>
                  <a:fillRect l="-2" t="-14" r="1" b="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）物质的特殊性质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能使品红溶液褪色的气体：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加热后品红溶液又恢复红色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加热后品红溶液不恢复红色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使湿润的红色石蕊试纸变蓝的气体：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使湿润的淀粉－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试纸变蓝：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FeCl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溶液等。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等气体（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或其水溶液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）反应析出淡黄色沉淀：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在一定条件下具有漂白性的物质：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、氯水、活性炭等。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⑥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可作半导体材料，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可制作光导纤维。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与水反应放出气体的物质：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420313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）熟悉重要无机物转化关系的常考形式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groupChrPr>
                      <m:e>
                        <m:r>
                          <m:rPr>
                            <m:nor/>
                          </m:rPr>
                          <a:rPr lang="en-US" altLang="zh-CN" sz="28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 </m:t>
                        </m:r>
                        <m:r>
                          <m:rPr>
                            <m:nor/>
                          </m:rPr>
                          <a:rPr lang="en-US" altLang="zh-CN" sz="2800" b="1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</a:rPr>
                          <m:t>O</m:t>
                        </m:r>
                        <m:r>
                          <m:rPr>
                            <m:nor/>
                          </m:rPr>
                          <a:rPr lang="en-US" altLang="zh-CN" sz="2800" b="1" baseline="-25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2800" b="1" i="1" baseline="-25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</a:rPr>
                          <m:t>   </m:t>
                        </m:r>
                      </m:e>
                    </m:groupChr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groupChrPr>
                      <m:e>
                        <m:r>
                          <m:rPr>
                            <m:nor/>
                          </m:rPr>
                          <a:rPr lang="en-US" altLang="zh-CN" sz="28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 </m:t>
                        </m:r>
                        <m:r>
                          <m:rPr>
                            <m:nor/>
                          </m:rPr>
                          <a:rPr lang="en-US" altLang="zh-CN" sz="2800" b="1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</a:rPr>
                          <m:t>O</m:t>
                        </m:r>
                        <m:r>
                          <m:rPr>
                            <m:nor/>
                          </m:rPr>
                          <a:rPr lang="en-US" altLang="zh-CN" sz="2800" b="1" baseline="-25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2800" b="1" i="1" baseline="-25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</a:rPr>
                          <m:t>   </m:t>
                        </m:r>
                      </m:e>
                    </m:groupChr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宋体" panose="02010600030101010101" pitchFamily="2" charset="-122"/>
                          </a:rPr>
                        </m:ctrlPr>
                      </m:groupChrPr>
                      <m:e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altLang="zh-CN" sz="2800" b="1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</a:rPr>
                          <m:t>H</m:t>
                        </m:r>
                        <m:r>
                          <m:rPr>
                            <m:nor/>
                          </m:rPr>
                          <a:rPr lang="en-US" altLang="zh-CN" sz="2800" b="1" baseline="-25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2800" b="1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</a:rPr>
                          <m:t>O</m:t>
                        </m:r>
                      </m:e>
                    </m:groupChr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酸或碱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groupChrPr>
                      <m:e>
                        <m:r>
                          <m:rPr>
                            <m:nor/>
                          </m:rPr>
                          <a:rPr lang="en-US" altLang="zh-CN" sz="28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 </m:t>
                        </m:r>
                        <m:r>
                          <m:rPr>
                            <m:nor/>
                          </m:rPr>
                          <a:rPr lang="en-US" altLang="zh-CN" sz="2800" b="1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</a:rPr>
                          <m:t>O</m:t>
                        </m:r>
                        <m:r>
                          <m:rPr>
                            <m:nor/>
                          </m:rPr>
                          <a:rPr lang="en-US" altLang="zh-CN" sz="2800" b="1" baseline="-25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2800" b="1" i="1" baseline="-25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</a:rPr>
                          <m:t>   </m:t>
                        </m:r>
                      </m:e>
                    </m:groupChr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groupChrPr>
                      <m:e>
                        <m:r>
                          <m:rPr>
                            <m:nor/>
                          </m:rPr>
                          <a:rPr lang="en-US" altLang="zh-CN" sz="28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 </m:t>
                        </m:r>
                        <m:r>
                          <m:rPr>
                            <m:nor/>
                          </m:rPr>
                          <a:rPr lang="en-US" altLang="zh-CN" sz="2800" b="1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</a:rPr>
                          <m:t>O</m:t>
                        </m:r>
                        <m:r>
                          <m:rPr>
                            <m:nor/>
                          </m:rPr>
                          <a:rPr lang="en-US" altLang="zh-CN" sz="2800" b="1" baseline="-25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2800" b="1" i="1" baseline="-25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</a:rPr>
                          <m:t>   </m:t>
                        </m:r>
                      </m:e>
                    </m:groupChr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宋体" panose="02010600030101010101" pitchFamily="2" charset="-122"/>
                          </a:rPr>
                        </m:ctrlPr>
                      </m:groupChrPr>
                      <m:e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altLang="zh-CN" sz="2800" b="1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</a:rPr>
                          <m:t>H</m:t>
                        </m:r>
                        <m:r>
                          <m:rPr>
                            <m:nor/>
                          </m:rPr>
                          <a:rPr lang="en-US" altLang="zh-CN" sz="2800" b="1" baseline="-25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2800" b="1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</a:rPr>
                          <m:t>O</m:t>
                        </m:r>
                      </m:e>
                    </m:groupChr>
                  </m:oMath>
                </a14:m>
                <a:r>
                  <a:rPr lang="en-US" altLang="zh-CN" sz="28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groupChrPr>
                      <m:e>
                        <m:r>
                          <m:rPr>
                            <m:nor/>
                          </m:rPr>
                          <a:rPr lang="en-US" altLang="zh-CN" sz="28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 </m:t>
                        </m:r>
                        <m:r>
                          <m:rPr>
                            <m:nor/>
                          </m:rPr>
                          <a:rPr lang="en-US" altLang="zh-CN" sz="2800" b="1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</a:rPr>
                          <m:t>O</m:t>
                        </m:r>
                        <m:r>
                          <m:rPr>
                            <m:nor/>
                          </m:rPr>
                          <a:rPr lang="en-US" altLang="zh-CN" sz="2800" b="1" baseline="-25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2800" b="1" i="1" baseline="-25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</a:rPr>
                          <m:t>   </m:t>
                        </m:r>
                      </m:e>
                    </m:groupChr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groupChrPr>
                      <m:e>
                        <m:r>
                          <m:rPr>
                            <m:nor/>
                          </m:rPr>
                          <a:rPr lang="en-US" altLang="zh-CN" sz="28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 </m:t>
                        </m:r>
                        <m:r>
                          <m:rPr>
                            <m:nor/>
                          </m:rPr>
                          <a:rPr lang="en-US" altLang="zh-CN" sz="2800" b="1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</a:rPr>
                          <m:t>O</m:t>
                        </m:r>
                        <m:r>
                          <m:rPr>
                            <m:nor/>
                          </m:rPr>
                          <a:rPr lang="en-US" altLang="zh-CN" sz="2800" b="1" baseline="-25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2800" b="1" i="1" baseline="-25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</a:rPr>
                          <m:t>   </m:t>
                        </m:r>
                      </m:e>
                    </m:groupChr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宋体" panose="02010600030101010101" pitchFamily="2" charset="-122"/>
                          </a:rPr>
                        </m:ctrlPr>
                      </m:groupChrPr>
                      <m:e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altLang="zh-CN" sz="2800" b="1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</a:rPr>
                          <m:t>H</m:t>
                        </m:r>
                        <m:r>
                          <m:rPr>
                            <m:nor/>
                          </m:rPr>
                          <a:rPr lang="en-US" altLang="zh-CN" sz="2800" b="1" baseline="-25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2800" b="1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</a:rPr>
                          <m:t>O</m:t>
                        </m:r>
                      </m:e>
                    </m:groupChr>
                  </m:oMath>
                </a14:m>
                <a:r>
                  <a:rPr lang="en-US" altLang="zh-CN" sz="28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groupChrPr>
                      <m:e>
                        <m:r>
                          <m:rPr>
                            <m:nor/>
                          </m:rPr>
                          <a:rPr lang="en-US" altLang="zh-CN" sz="28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 </m:t>
                        </m:r>
                        <m:r>
                          <m:rPr>
                            <m:nor/>
                          </m:rPr>
                          <a:rPr lang="en-US" altLang="zh-CN" sz="2800" b="1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</a:rPr>
                          <m:t>O</m:t>
                        </m:r>
                        <m:r>
                          <m:rPr>
                            <m:nor/>
                          </m:rPr>
                          <a:rPr lang="en-US" altLang="zh-CN" sz="2800" b="1" baseline="-25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2800" b="1" i="1" baseline="-25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</a:rPr>
                          <m:t>   </m:t>
                        </m:r>
                      </m:e>
                    </m:groupChr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groupChrPr>
                      <m:e>
                        <m:r>
                          <m:rPr>
                            <m:nor/>
                          </m:rPr>
                          <a:rPr lang="en-US" altLang="zh-CN" sz="28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 </m:t>
                        </m:r>
                        <m:r>
                          <m:rPr>
                            <m:nor/>
                          </m:rPr>
                          <a:rPr lang="en-US" altLang="zh-CN" sz="2800" b="1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</a:rPr>
                          <m:t>O</m:t>
                        </m:r>
                        <m:r>
                          <m:rPr>
                            <m:nor/>
                          </m:rPr>
                          <a:rPr lang="en-US" altLang="zh-CN" sz="2800" b="1" baseline="-25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2800" b="1" i="1" baseline="-25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</a:rPr>
                          <m:t>   </m:t>
                        </m:r>
                      </m:e>
                    </m:groupChr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宋体" panose="02010600030101010101" pitchFamily="2" charset="-122"/>
                          </a:rPr>
                        </m:ctrlPr>
                      </m:groupChrPr>
                      <m:e>
                        <m:r>
                          <a:rPr lang="en-US" altLang="zh-CN" sz="28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altLang="zh-CN" sz="2800" b="1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</a:rPr>
                          <m:t>H</m:t>
                        </m:r>
                        <m:r>
                          <m:rPr>
                            <m:nor/>
                          </m:rPr>
                          <a:rPr lang="en-US" altLang="zh-CN" sz="2800" b="1" baseline="-25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2800" b="1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</a:rPr>
                          <m:t>O</m:t>
                        </m:r>
                      </m:e>
                    </m:groupChr>
                  </m:oMath>
                </a14:m>
                <a:r>
                  <a:rPr lang="en-US" altLang="zh-CN" sz="28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NaOH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420313"/>
              </a:xfrm>
              <a:blipFill rotWithShape="1">
                <a:blip r:embed="rId1"/>
                <a:stretch>
                  <a:fillRect l="-2" t="-14" r="1" b="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597400"/>
              </a:xfrm>
            </p:spPr>
            <p:txBody>
              <a:bodyPr/>
              <a:lstStyle/>
              <a:p>
                <a:pPr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14:m>
                  <m:oMath xmlns:m="http://schemas.openxmlformats.org/officeDocument/2006/math">
                    <m:r>
                      <a:rPr lang="en-US" altLang="zh-CN" sz="28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宋体" panose="02010600030101010101" pitchFamily="2" charset="-122"/>
                      </a:rPr>
                      <m:t> </m:t>
                    </m:r>
                    <m:groupChr>
                      <m:groupChrPr>
                        <m:chr m:val="→"/>
                        <m:vertJc m:val="bot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groupChrPr>
                      <m:e>
                        <m:r>
                          <m:rPr>
                            <m:nor/>
                          </m:rPr>
                          <a:rPr lang="en-US" altLang="zh-CN" b="1" i="1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X</m:t>
                        </m:r>
                        <m:r>
                          <m:rPr>
                            <m:nor/>
                          </m:rPr>
                          <a:rPr lang="en-US" altLang="zh-CN" b="1" i="1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e>
                    </m:groupChr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B</a:t>
                </a:r>
                <a14:m>
                  <m:oMath xmlns:m="http://schemas.openxmlformats.org/officeDocument/2006/math">
                    <m:r>
                      <a:rPr lang="en-US" altLang="zh-CN" sz="28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宋体" panose="02010600030101010101" pitchFamily="2" charset="-122"/>
                      </a:rPr>
                      <m:t> </m:t>
                    </m:r>
                    <m:groupChr>
                      <m:groupChrPr>
                        <m:chr m:val="→"/>
                        <m:vertJc m:val="bot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groupChrPr>
                      <m:e>
                        <m:r>
                          <m:rPr>
                            <m:nor/>
                          </m:rPr>
                          <a:rPr lang="en-US" altLang="zh-CN" b="1" i="1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X</m:t>
                        </m:r>
                        <m:r>
                          <m:rPr>
                            <m:nor/>
                          </m:rPr>
                          <a:rPr lang="en-US" altLang="zh-CN" b="1" i="1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e>
                    </m:groupChr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C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NaOH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groupChrPr>
                      <m:e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CO</m:t>
                        </m:r>
                        <m:r>
                          <m:rPr>
                            <m:nor/>
                          </m:rPr>
                          <a:rPr lang="en-US" altLang="zh-CN" b="1" baseline="-25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b="1" i="1" baseline="-25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e>
                    </m:groupChr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groupChrPr>
                      <m:e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CO</m:t>
                        </m:r>
                        <m:r>
                          <m:rPr>
                            <m:nor/>
                          </m:rPr>
                          <a:rPr lang="en-US" altLang="zh-CN" b="1" baseline="-25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b="1" i="1" baseline="-25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e>
                    </m:groupChr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NaHCO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[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]</a:t>
                </a:r>
                <a14:m>
                  <m:oMath xmlns:m="http://schemas.openxmlformats.org/officeDocument/2006/math">
                    <m:r>
                      <a:rPr lang="en-US" altLang="zh-CN" sz="28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 </m:t>
                    </m:r>
                    <m:groupChr>
                      <m:groupChrPr>
                        <m:chr m:val="→"/>
                        <m:vertJc m:val="bot"/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groupChrPr>
                      <m:e>
                        <m:r>
                          <m:rPr>
                            <m:nor/>
                          </m:rPr>
                          <a:rPr lang="en-US" altLang="zh-CN" sz="28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altLang="zh-CN" sz="2800" b="1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</a:rPr>
                          <m:t>HCl</m:t>
                        </m:r>
                        <m:r>
                          <m:rPr>
                            <m:nor/>
                          </m:rPr>
                          <a:rPr lang="en-US" altLang="zh-CN" sz="2800" b="1" i="1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</a:rPr>
                          <m:t> </m:t>
                        </m:r>
                      </m:e>
                    </m:groupChr>
                  </m:oMath>
                </a14:m>
                <a:r>
                  <a:rPr lang="en-US" altLang="zh-CN" sz="28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groupChrPr>
                      <m:e>
                        <m:r>
                          <m:rPr>
                            <m:nor/>
                          </m:rPr>
                          <a:rPr lang="en-US" altLang="zh-CN" sz="28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altLang="zh-CN" sz="2800" b="1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</a:rPr>
                          <m:t>HCl</m:t>
                        </m:r>
                        <m:r>
                          <m:rPr>
                            <m:nor/>
                          </m:rPr>
                          <a:rPr lang="en-US" altLang="zh-CN" sz="2800" b="1" i="1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</a:rPr>
                          <m:t> </m:t>
                        </m:r>
                      </m:e>
                    </m:groupChr>
                  </m:oMath>
                </a14:m>
                <a:r>
                  <a:rPr lang="en-US" altLang="zh-CN" sz="28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AlCl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groupChrPr>
                      <m:e>
                        <m:r>
                          <m:rPr>
                            <m:nor/>
                          </m:rPr>
                          <a:rPr lang="en-US" altLang="zh-CN" sz="28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altLang="zh-CN" sz="2800" b="1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</a:rPr>
                          <m:t>HCl</m:t>
                        </m:r>
                        <m:r>
                          <m:rPr>
                            <m:nor/>
                          </m:rPr>
                          <a:rPr lang="en-US" altLang="zh-CN" sz="2800" b="1" i="1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</a:rPr>
                          <m:t> </m:t>
                        </m:r>
                      </m:e>
                    </m:groupChr>
                  </m:oMath>
                </a14:m>
                <a:r>
                  <a:rPr lang="en-US" altLang="zh-CN" sz="28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NaHCO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groupChrPr>
                      <m:e>
                        <m:r>
                          <m:rPr>
                            <m:nor/>
                          </m:rPr>
                          <a:rPr lang="en-US" altLang="zh-CN" sz="28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altLang="zh-CN" sz="2800" b="1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</a:rPr>
                          <m:t>HCl</m:t>
                        </m:r>
                        <m:r>
                          <m:rPr>
                            <m:nor/>
                          </m:rPr>
                          <a:rPr lang="en-US" altLang="zh-CN" sz="2800" b="1" i="1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</a:rPr>
                          <m:t> </m:t>
                        </m:r>
                      </m:e>
                    </m:groupChr>
                  </m:oMath>
                </a14:m>
                <a:r>
                  <a:rPr lang="en-US" altLang="zh-CN" sz="28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AlCl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groupChrPr>
                      <m:e>
                        <m:r>
                          <m:rPr>
                            <m:nor/>
                          </m:rPr>
                          <a:rPr lang="en-US" altLang="zh-CN" sz="2800" b="1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</a:rPr>
                          <m:t>NaOH</m:t>
                        </m:r>
                      </m:e>
                    </m:groupChr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lang="zh-CN" altLang="zh-CN" sz="28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groupChrPr>
                      <m:e>
                        <m:r>
                          <m:rPr>
                            <m:nor/>
                          </m:rPr>
                          <a:rPr lang="en-US" altLang="zh-CN" sz="2800" b="1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</a:rPr>
                          <m:t>NaOH</m:t>
                        </m:r>
                      </m:e>
                    </m:groupChr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[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（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）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]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597400"/>
              </a:xfrm>
              <a:blipFill rotWithShape="1">
                <a:blip r:embed="rId1"/>
                <a:stretch>
                  <a:fillRect l="-2" t="-14" r="1" b="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5230" y="4267031"/>
            <a:ext cx="978786" cy="44322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732" y="3693787"/>
            <a:ext cx="1046020" cy="423292"/>
          </a:xfrm>
          <a:prstGeom prst="rect">
            <a:avLst/>
          </a:prstGeom>
        </p:spPr>
      </p:pic>
      <p:sp>
        <p:nvSpPr>
          <p:cNvPr id="7" name="内容占位符 1"/>
          <p:cNvSpPr txBox="1"/>
          <p:nvPr/>
        </p:nvSpPr>
        <p:spPr bwMode="auto">
          <a:xfrm>
            <a:off x="1342678" y="3510489"/>
            <a:ext cx="10504024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/>
              <a:t>CO</a:t>
            </a:r>
            <a:r>
              <a:rPr lang="en-US" altLang="zh-CN" b="1" baseline="-25000"/>
              <a:t>2</a:t>
            </a:r>
            <a:r>
              <a:rPr lang="zh-CN" altLang="zh-CN" b="1"/>
              <a:t>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/>
          <p:nvPr/>
        </p:nvSpPr>
        <p:spPr bwMode="auto">
          <a:xfrm>
            <a:off x="345230" y="4143087"/>
            <a:ext cx="11501472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     X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是红棕色气体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X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的固体可用于人工降雨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既能使澄清石灰水变浑浊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又能使品红溶液褪色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为常见的浓酸溶液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和木炭反应生成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是浓硝酸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和木炭反应生成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是浓硫酸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两反应都有水生成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Z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2024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海南文昌市田家炳中学高一期中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）已知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为常见的浓酸溶液；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均为氧化物，其中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是红棕色气体，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的固体可用于人工降雨，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既能使澄清石灰水变浑浊，又能使品红溶液褪色。根据如图所示转化关系（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反应条件略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），回答下列问题。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填化学式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0" name="24典例2.eps" descr="id:214749258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908720"/>
            <a:ext cx="1147964" cy="370265"/>
          </a:xfrm>
          <a:prstGeom prst="rect">
            <a:avLst/>
          </a:prstGeom>
        </p:spPr>
      </p:pic>
      <p:pic>
        <p:nvPicPr>
          <p:cNvPr id="11" name="cy35-25.jpg" descr="id:214749259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701244" y="2564904"/>
            <a:ext cx="3346289" cy="14602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）将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露置在空气中一段时间，溶液质量增加，但溶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液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浓度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降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低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明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性；利用这种性质可以进行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填字母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）实验操作。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干燥二氧化硫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检验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干燥氨气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钝化铝片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6732" y="4260370"/>
            <a:ext cx="1046020" cy="423292"/>
          </a:xfrm>
          <a:prstGeom prst="rect">
            <a:avLst/>
          </a:prstGeom>
        </p:spPr>
      </p:pic>
      <p:sp>
        <p:nvSpPr>
          <p:cNvPr id="5" name="内容占位符 1"/>
          <p:cNvSpPr txBox="1"/>
          <p:nvPr/>
        </p:nvSpPr>
        <p:spPr bwMode="auto">
          <a:xfrm>
            <a:off x="1342678" y="4077072"/>
            <a:ext cx="10504024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吸水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cy35-25.jpg" descr="id:214749259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862958" y="2132856"/>
            <a:ext cx="3817345" cy="16658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）下列溶液中能够区别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气体的是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澄清石灰水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BaCl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酸性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KMnO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FeCl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液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5230" y="3161217"/>
            <a:ext cx="978786" cy="44322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732" y="2587973"/>
            <a:ext cx="1046020" cy="423292"/>
          </a:xfrm>
          <a:prstGeom prst="rect">
            <a:avLst/>
          </a:prstGeom>
        </p:spPr>
      </p:pic>
      <p:sp>
        <p:nvSpPr>
          <p:cNvPr id="5" name="内容占位符 1"/>
          <p:cNvSpPr txBox="1"/>
          <p:nvPr/>
        </p:nvSpPr>
        <p:spPr bwMode="auto">
          <a:xfrm>
            <a:off x="1342678" y="2492896"/>
            <a:ext cx="10504024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/>
              <a:t>CD</a:t>
            </a:r>
            <a:r>
              <a:rPr lang="zh-CN" altLang="zh-CN" b="1"/>
              <a:t>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45230" y="3037273"/>
            <a:ext cx="11501472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CO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都能与澄清石灰水反应生成沉淀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不符合题意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都不能与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BaCl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溶液反应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不符合题意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能使酸性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KMnO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溶液褪色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不能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符合题意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能把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还原为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使溶液由黄色变为浅绿色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不能与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FeCl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溶液反应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符合题意。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cy35-25.jpg" descr="id:214749259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111430" y="1052736"/>
            <a:ext cx="3615076" cy="15775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）写出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反应的化学方程式：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6732" y="3693787"/>
            <a:ext cx="1046020" cy="42329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内容占位符 1"/>
              <p:cNvSpPr txBox="1"/>
              <p:nvPr/>
            </p:nvSpPr>
            <p:spPr bwMode="auto">
              <a:xfrm>
                <a:off x="1342678" y="3510489"/>
                <a:ext cx="10504024" cy="7073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3NO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O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/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2HNO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NO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342678" y="3510489"/>
                <a:ext cx="10504024" cy="707310"/>
              </a:xfrm>
              <a:prstGeom prst="rect">
                <a:avLst/>
              </a:prstGeom>
              <a:blipFill rotWithShape="1">
                <a:blip r:embed="rId2"/>
                <a:stretch>
                  <a:fillRect l="-3" t="-30" r="1" b="-26466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cy35-25.jpg" descr="id:214749259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243553" y="1556792"/>
            <a:ext cx="4291813" cy="18729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）如图甲、乙均为验证铜和浓硝酸反应的装置。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甲装置相比，乙装置的优点是</a:t>
            </a:r>
            <a:r>
              <a:rPr lang="zh-CN" altLang="zh-CN" b="1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800604" y="1484784"/>
            <a:ext cx="5670866" cy="256202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732" y="4908442"/>
            <a:ext cx="1046020" cy="423292"/>
          </a:xfrm>
          <a:prstGeom prst="rect">
            <a:avLst/>
          </a:prstGeom>
        </p:spPr>
      </p:pic>
      <p:sp>
        <p:nvSpPr>
          <p:cNvPr id="5" name="内容占位符 1"/>
          <p:cNvSpPr txBox="1"/>
          <p:nvPr/>
        </p:nvSpPr>
        <p:spPr bwMode="auto">
          <a:xfrm>
            <a:off x="1342678" y="4725144"/>
            <a:ext cx="10504024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可以控制反应的发生与停止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有尾气处理装置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防止污染环境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0719"/>
            <a:ext cx="11485848" cy="2792239"/>
          </a:xfrm>
          <a:solidFill>
            <a:srgbClr val="E3F2E7"/>
          </a:solidFill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答无机综合推断题的一般思路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迅速浏览全题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产生总体印象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寻找突破口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联系已有知识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大胆假设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全面分析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验证确认。在无机推断题的题干及其示意图中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都会明示或隐含着各种信息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如物质的颜色、状态、反应条件、反应现象、在生产和生活中的特殊应用等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而这些重要信息通常就是解答此类题目的关键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突破口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提分绝招A.eps" descr="id:214749262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908720"/>
            <a:ext cx="1929210" cy="4390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797490" y="4762648"/>
            <a:ext cx="1186661" cy="3429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78074" y="5335712"/>
            <a:ext cx="3772916" cy="342900"/>
          </a:xfrm>
          <a:prstGeom prst="rect">
            <a:avLst/>
          </a:prstGeom>
        </p:spPr>
      </p:pic>
      <p:pic>
        <p:nvPicPr>
          <p:cNvPr id="8" name="知识点2.eps" descr="id:214749153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0590" y="908719"/>
            <a:ext cx="1353907" cy="360041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46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</a:t>
            </a:r>
            <a:r>
              <a:rPr lang="zh-CN" altLang="zh-CN" b="1" smtClean="0">
                <a:solidFill>
                  <a:srgbClr val="46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硅</a:t>
            </a:r>
            <a:r>
              <a:rPr lang="zh-CN" altLang="zh-CN" b="1">
                <a:solidFill>
                  <a:srgbClr val="46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酸盐材</a:t>
            </a:r>
            <a:r>
              <a:rPr lang="zh-CN" altLang="zh-CN" b="1" smtClean="0">
                <a:solidFill>
                  <a:srgbClr val="46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料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统的无机非金属材料多为硅酸盐材料，在日常生活中随处可见，如制作餐具的陶瓷、窗户上的玻璃、建筑用的水泥等。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硅酸盐的结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构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硅酸盐中，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构成了硅氧四面体，每个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在中心，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在四面体的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个顶角；许多这样的四面体还可以通过顶角的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相互连接，每个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为两个四面体所共有，与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相结合。其结构示意图如下图所示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硅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氧四面体结构的特殊性，决定了硅酸盐材料大多具有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硬度高</a:t>
            </a:r>
            <a:r>
              <a:rPr lang="zh-CN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endParaRPr lang="en-US" altLang="zh-CN" b="1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难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溶于水、耐高温、耐腐蚀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等特点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ch22.jpg" descr="id:2147492299;FounderCES"/>
          <p:cNvPicPr/>
          <p:nvPr/>
        </p:nvPicPr>
        <p:blipFill>
          <a:blip r:embed="rId3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75865" y="4077072"/>
            <a:ext cx="2419941" cy="22983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硅酸盐材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料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360854" y="1412776"/>
          <a:ext cx="11485848" cy="4289569"/>
        </p:xfrm>
        <a:graphic>
          <a:graphicData uri="http://schemas.openxmlformats.org/drawingml/2006/table">
            <a:tbl>
              <a:tblPr firstRow="1" firstCol="1" bandRow="1"/>
              <a:tblGrid>
                <a:gridCol w="1629896"/>
                <a:gridCol w="2376264"/>
                <a:gridCol w="1584176"/>
                <a:gridCol w="1512168"/>
                <a:gridCol w="4383344"/>
              </a:tblGrid>
              <a:tr h="60346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产品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主要原料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主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要设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备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669" marR="36669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主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要成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分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669" marR="36669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用途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90519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陶瓷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黏土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669" marR="36669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含水的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铝硅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酸盐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建筑材料、绝缘材料、日用器皿、卫生洁具等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669" marR="36669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363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玻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璃</a:t>
                      </a:r>
                      <a:endParaRPr lang="en-US" altLang="zh-CN" sz="2400" b="1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普通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纯碱、石灰石、石英砂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主要成分是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SiO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669" marR="36669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玻璃窑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SiO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endParaRPr lang="zh-CN" sz="24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CaSiO</a:t>
                      </a:r>
                      <a:r>
                        <a:rPr lang="en-US" sz="2400" b="1" baseline="-25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endParaRPr lang="zh-CN" sz="24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SiO</a:t>
                      </a:r>
                      <a:r>
                        <a:rPr lang="en-US" sz="2400" b="1" baseline="-25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669" marR="36669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建筑材料、光学仪器和各种器皿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还可制造玻璃纤维用于高强度复合材料等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669" marR="36669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519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水泥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石灰石、黏土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669" marR="36669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水泥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回转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窑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硅酸盐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669" marR="36669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建筑和水利工程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669" marR="36669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5" name="直接连接符 4"/>
          <p:cNvCxnSpPr/>
          <p:nvPr/>
        </p:nvCxnSpPr>
        <p:spPr>
          <a:xfrm>
            <a:off x="4375640" y="2034970"/>
            <a:ext cx="1584176" cy="108012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850524"/>
                <a:ext cx="11485848" cy="2205027"/>
              </a:xfrm>
              <a:solidFill>
                <a:srgbClr val="E3F2E7"/>
              </a:solidFill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              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由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原料和玻璃的主要成分及反应条件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可知玻璃生产过程中发生反应的化学方程式为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m:rPr>
                                <m:nor/>
                              </m:rPr>
                              <a:rPr lang="zh-CN" altLang="en-US">
                                <a:latin typeface="Cambria Math" panose="02040503050406030204" pitchFamily="18" charset="0"/>
                                <a:ea typeface="仿宋" panose="02010609060101010101" pitchFamily="49" charset="-122"/>
                                <a:cs typeface="Times New Roman" panose="02020603050405020304" pitchFamily="18" charset="0"/>
                              </a:rPr>
                              <m:t>高温</m:t>
                            </m:r>
                          </m:e>
                        </m:bar>
                      </m:num>
                      <m:den>
                        <m: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↑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CaCO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m:rPr>
                                <m:nor/>
                              </m:rPr>
                              <a:rPr lang="zh-CN" altLang="en-US">
                                <a:latin typeface="Cambria Math" panose="02040503050406030204" pitchFamily="18" charset="0"/>
                                <a:ea typeface="仿宋" panose="02010609060101010101" pitchFamily="49" charset="-122"/>
                                <a:cs typeface="Times New Roman" panose="02020603050405020304" pitchFamily="18" charset="0"/>
                              </a:rPr>
                              <m:t>高温</m:t>
                            </m:r>
                          </m:e>
                        </m:bar>
                      </m:num>
                      <m:den>
                        <m: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CaSiO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↑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850524"/>
                <a:ext cx="11485848" cy="2205027"/>
              </a:xfrm>
              <a:blipFill rotWithShape="1">
                <a:blip r:embed="rId1"/>
                <a:stretch>
                  <a:fillRect l="-2" t="-12" r="1" b="2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名师点拨.eps" descr="id:214749157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941116"/>
            <a:ext cx="2016224" cy="4715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知识点3.eps" descr="id:214749158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84310" y="872548"/>
            <a:ext cx="1290416" cy="343158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46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</a:t>
            </a:r>
            <a:r>
              <a:rPr lang="zh-CN" altLang="zh-CN" b="1" smtClean="0">
                <a:solidFill>
                  <a:srgbClr val="46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新</a:t>
            </a:r>
            <a:r>
              <a:rPr lang="zh-CN" altLang="zh-CN" b="1">
                <a:solidFill>
                  <a:srgbClr val="46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型无机非金属材料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硅和二氧化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硅</a:t>
            </a:r>
            <a:endParaRPr lang="en-US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硅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元素位于元素周期表第三周期第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ⅣA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族，正好处于金属与非金属的过渡位置。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）形态和结构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形态：有晶体硅和无定形硅两大类。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结构：具有正四面体形的空间立体网状结构，与金刚石结构类似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20242"/>
            <a:ext cx="11485848" cy="104374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）性质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物理性</a:t>
            </a:r>
            <a:r>
              <a:rPr lang="zh-CN" altLang="zh-CN" sz="22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质</a:t>
            </a:r>
            <a:endParaRPr lang="en-US" altLang="zh-CN" sz="2200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478582" y="1945802"/>
          <a:ext cx="11368122" cy="1097280"/>
        </p:xfrm>
        <a:graphic>
          <a:graphicData uri="http://schemas.openxmlformats.org/drawingml/2006/table">
            <a:tbl>
              <a:tblPr firstRow="1" firstCol="1" bandRow="1"/>
              <a:tblGrid>
                <a:gridCol w="1894687"/>
                <a:gridCol w="1894687"/>
                <a:gridCol w="1894687"/>
                <a:gridCol w="1894687"/>
                <a:gridCol w="1894687"/>
                <a:gridCol w="1894687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颜色、状态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光泽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熔点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硬度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质地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导电性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灰黑色固体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金属光泽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高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大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脆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半导体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4" name="内容占位符 6"/>
              <p:cNvSpPr txBox="1"/>
              <p:nvPr/>
            </p:nvSpPr>
            <p:spPr bwMode="auto">
              <a:xfrm>
                <a:off x="360854" y="3090407"/>
                <a:ext cx="11485848" cy="35282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en-US" altLang="zh-CN" sz="2200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化学性质</a:t>
                </a:r>
                <a:endParaRPr lang="zh-CN" altLang="zh-CN" sz="22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eaLnBrk="1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与非金属反应</a:t>
                </a:r>
                <a:endParaRPr lang="zh-CN" altLang="zh-CN" sz="22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eaLnBrk="1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反应：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sz="2200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</m:t>
                            </m:r>
                            <m:r>
                              <a:rPr lang="zh-CN" altLang="zh-CN" sz="2200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△</m:t>
                            </m:r>
                            <m:r>
                              <a:rPr lang="en-US" altLang="zh-CN" sz="2200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</m:t>
                            </m:r>
                          </m:e>
                        </m:bar>
                      </m:num>
                      <m:den/>
                    </m:f>
                  </m:oMath>
                </a14:m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SiO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endParaRPr lang="zh-CN" altLang="zh-CN" sz="22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eaLnBrk="1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Cl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反应：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2Cl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sz="2200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</m:t>
                            </m:r>
                            <m:r>
                              <a:rPr lang="zh-CN" altLang="zh-CN" sz="2200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△</m:t>
                            </m:r>
                            <m:r>
                              <a:rPr lang="en-US" altLang="zh-CN" sz="2200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</m:t>
                            </m:r>
                          </m:e>
                        </m:bar>
                      </m:num>
                      <m:den/>
                    </m:f>
                  </m:oMath>
                </a14:m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SiCl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endParaRPr lang="zh-CN" altLang="zh-CN" sz="22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eaLnBrk="1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反应：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zh-CN" altLang="zh-CN" sz="2200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高温</m:t>
                            </m:r>
                          </m:e>
                        </m:bar>
                      </m:num>
                      <m:den>
                        <m:r>
                          <a:rPr lang="en-US" altLang="zh-CN" sz="2200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SiC</a:t>
                </a:r>
                <a:endParaRPr lang="zh-CN" altLang="zh-CN" sz="22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eaLnBrk="1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与氟气反应：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2F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sz="2200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sz="22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SiF</a:t>
                </a:r>
                <a:r>
                  <a:rPr lang="en-US" altLang="zh-CN" sz="2200" b="1" baseline="-250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endParaRPr lang="en-US" altLang="zh-CN" sz="2200" b="1" baseline="-2500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内容占位符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3090407"/>
                <a:ext cx="11485848" cy="3528210"/>
              </a:xfrm>
              <a:prstGeom prst="rect">
                <a:avLst/>
              </a:prstGeom>
              <a:blipFill rotWithShape="1">
                <a:blip r:embed="rId1"/>
                <a:stretch>
                  <a:fillRect l="-2" t="-14" r="1" b="-1691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7" name="内容占位符 6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2542106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与氢氟酸反应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4HF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/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SiF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↑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↑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NaOH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溶液反应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2NaOH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/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SiO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↑</a:t>
                </a:r>
                <a:endParaRPr lang="en-US" altLang="zh-CN" b="1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内容占位符 6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2542106"/>
              </a:xfrm>
              <a:blipFill rotWithShape="1">
                <a:blip r:embed="rId1"/>
                <a:stretch>
                  <a:fillRect l="-2" t="-25" r="1" b="-933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内容占位符 1"/>
          <p:cNvSpPr txBox="1"/>
          <p:nvPr/>
        </p:nvSpPr>
        <p:spPr bwMode="auto">
          <a:xfrm>
            <a:off x="360854" y="3428816"/>
            <a:ext cx="11485848" cy="576248"/>
          </a:xfrm>
          <a:prstGeom prst="rect">
            <a:avLst/>
          </a:prstGeom>
          <a:solidFill>
            <a:srgbClr val="E3F2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硅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单质和二氧化硅除氢氟酸外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一般不与其他酸反应。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关键提醒.eps" descr="id:214749150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3591416"/>
            <a:ext cx="1872208" cy="3695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6245</Words>
  <Application>WPS 演示</Application>
  <PresentationFormat>自定义</PresentationFormat>
  <Paragraphs>424</Paragraphs>
  <Slides>39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39</vt:i4>
      </vt:variant>
    </vt:vector>
  </HeadingPairs>
  <TitlesOfParts>
    <vt:vector size="51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仿宋</vt:lpstr>
      <vt:lpstr>Cambria Math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zyy</cp:lastModifiedBy>
  <cp:revision>457</cp:revision>
  <dcterms:created xsi:type="dcterms:W3CDTF">2020-11-06T05:24:00Z</dcterms:created>
  <dcterms:modified xsi:type="dcterms:W3CDTF">2025-10-21T03:17:29Z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2052-12.1.0.23125</vt:lpwstr>
  </property>
  <property fmtid="{D5CDD505-2E9C-101B-9397-08002B2CF9AE}" pid="3" name="ICV">
    <vt:lpwstr>5D30226A4BF040D0AE7413EE081998C2_12</vt:lpwstr>
  </property>
</Properties>
</file>